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8" r:id="rId3"/>
    <p:sldId id="285" r:id="rId4"/>
    <p:sldId id="286" r:id="rId5"/>
    <p:sldId id="287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6CC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4" autoAdjust="0"/>
    <p:restoredTop sz="99424" autoAdjust="0"/>
  </p:normalViewPr>
  <p:slideViewPr>
    <p:cSldViewPr snapToGrid="0">
      <p:cViewPr>
        <p:scale>
          <a:sx n="75" d="100"/>
          <a:sy n="75" d="100"/>
        </p:scale>
        <p:origin x="-67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B6C57-5F9E-4E1B-9415-BB4C87062171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0FB81-E0B9-45EC-BBD9-DD0BCFCF0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A442E-29CD-41B2-AD54-C123527CB24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64DE5F6-8005-4F46-9523-5A4CE85DA34B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F2F59C6-FE30-47D2-91BC-9B976792B42A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6FDC7AB-ECC3-4AA4-902B-B470261A82B4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99B6-83D6-49D7-8A6C-0B55BE50AE84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50F49-3E3C-451C-B9AD-9378117C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5E10-53FE-425E-8DD0-898DC6A3FE83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7479-4118-421D-B1A4-D07980411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A953-1D2E-4BA0-A304-2BAA7F0DE883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3F1B-BB77-4C3B-84EE-F6F5A1A77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1B16-0EB4-4E80-A760-100828A67CDB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DF17-4D2F-4027-8CAD-B326E29A6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C976-EB11-4C14-A6D5-069FDA5DBC65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FE43-81B5-449D-9A8C-B9BF3E072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C82A-5A57-448E-94F7-11734F982754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6896-89A0-4A91-AA3F-352469A09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A3A1-8836-4126-94D1-86C238702B56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4F44-9785-48E3-927F-AD15D2373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4EBD-5426-413F-8A17-DC326C3599A7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3AEA-41EC-4FB6-8218-2E467EB2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508B-FC06-46F8-B849-FBCA59A4FF73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A90E7-A17A-4994-B3AA-1EBAE0114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F20D-8D74-4E37-8EF4-BCFBEA7C82B2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6EDF-8E6A-4A42-8FD1-CE63DD58E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59D1-EDAE-4158-8CB7-C44C5E8A3CAE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BC33-555A-4CDD-9E7A-C31BFFB9D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7AE2C-8998-4A5E-A6DE-BF40373297E7}" type="datetimeFigureOut">
              <a:rPr lang="ru-RU"/>
              <a:pPr>
                <a:defRPr/>
              </a:pPr>
              <a:t>21.12.2022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FC8ED4-4846-4C5D-B566-2BB3E1425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UserOK\Desktop\3.png"/>
          <p:cNvPicPr>
            <a:picLocks noChangeAspect="1" noChangeArrowheads="1"/>
          </p:cNvPicPr>
          <p:nvPr/>
        </p:nvPicPr>
        <p:blipFill>
          <a:blip r:embed="rId2"/>
          <a:srcRect l="758" t="22440" r="2274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chemeClr val="accent1"/>
                </a:solidFill>
                <a:latin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chemeClr val="accent1"/>
                </a:solidFill>
                <a:latin typeface="Times New Roman" pitchFamily="18" charset="0"/>
              </a:rPr>
              <a:t> Селекционная средняя общеобразовательная школа</a:t>
            </a:r>
          </a:p>
          <a:p>
            <a:pPr algn="ctr" eaLnBrk="1" hangingPunct="1">
              <a:buFont typeface="Arial" charset="0"/>
              <a:buNone/>
            </a:pPr>
            <a:r>
              <a:rPr lang="ru-RU" sz="1800" smtClean="0">
                <a:solidFill>
                  <a:schemeClr val="accent1"/>
                </a:solidFill>
                <a:latin typeface="Times New Roman" pitchFamily="18" charset="0"/>
              </a:rPr>
              <a:t>г.Славгород, Алтайский край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smtClean="0">
                <a:solidFill>
                  <a:schemeClr val="accent1"/>
                </a:solidFill>
                <a:latin typeface="Times New Roman" pitchFamily="18" charset="0"/>
              </a:rPr>
              <a:t>Современная библиотека</a:t>
            </a:r>
            <a:r>
              <a:rPr lang="ru-RU" sz="4700" smtClean="0">
                <a:solidFill>
                  <a:schemeClr val="accent1"/>
                </a:solidFill>
                <a:latin typeface="Circe Bold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ru-RU" sz="3200" smtClean="0">
                <a:solidFill>
                  <a:schemeClr val="accent1"/>
                </a:solidFill>
                <a:latin typeface="Times New Roman" pitchFamily="18" charset="0"/>
              </a:rPr>
              <a:t>«Читательский проспект»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chemeClr val="accent2"/>
                </a:solidFill>
                <a:latin typeface="Times New Roman" pitchFamily="18" charset="0"/>
              </a:rPr>
              <a:t>Рабочая группа: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chemeClr val="accent2"/>
                </a:solidFill>
                <a:latin typeface="Times New Roman" pitchFamily="18" charset="0"/>
              </a:rPr>
              <a:t>Николаенко Александра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chemeClr val="accent2"/>
                </a:solidFill>
                <a:latin typeface="Times New Roman" pitchFamily="18" charset="0"/>
              </a:rPr>
              <a:t>Семенова Екатерина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chemeClr val="accent2"/>
                </a:solidFill>
                <a:latin typeface="Times New Roman" pitchFamily="18" charset="0"/>
              </a:rPr>
              <a:t>Каян Юлия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chemeClr val="accent2"/>
                </a:solidFill>
                <a:latin typeface="Times New Roman" pitchFamily="18" charset="0"/>
              </a:rPr>
              <a:t>Грызлова Дарья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1600" smtClean="0">
                <a:solidFill>
                  <a:schemeClr val="accent1"/>
                </a:solidFill>
                <a:latin typeface="Times New Roman" pitchFamily="18" charset="0"/>
              </a:rPr>
              <a:t>2022 год</a:t>
            </a:r>
          </a:p>
          <a:p>
            <a:pPr eaLnBrk="1" hangingPunct="1">
              <a:buFont typeface="Arial" charset="0"/>
              <a:buNone/>
            </a:pPr>
            <a:endParaRPr lang="ru-RU" sz="1800" smtClean="0">
              <a:solidFill>
                <a:schemeClr val="accent1"/>
              </a:solidFill>
              <a:latin typeface="Calibri Light" pitchFamily="34" charset="0"/>
            </a:endParaRPr>
          </a:p>
        </p:txBody>
      </p:sp>
      <p:pic>
        <p:nvPicPr>
          <p:cNvPr id="14339" name="Рисунок 4" descr="ппми-лого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85750"/>
            <a:ext cx="16049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300" y="268288"/>
            <a:ext cx="1620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64050" y="177800"/>
            <a:ext cx="411003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UserOK\Desktop\3.png"/>
          <p:cNvPicPr>
            <a:picLocks noChangeAspect="1" noChangeArrowheads="1"/>
          </p:cNvPicPr>
          <p:nvPr/>
        </p:nvPicPr>
        <p:blipFill>
          <a:blip r:embed="rId3"/>
          <a:srcRect l="758" t="22440" r="2274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b="1" smtClean="0">
              <a:solidFill>
                <a:srgbClr val="70AD47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</a:rPr>
              <a:t>Цель проекта: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1600" smtClean="0">
                <a:latin typeface="Times New Roman" pitchFamily="18" charset="0"/>
              </a:rPr>
              <a:t>Создание информационно- библиотечного центра со свободным доступом к интеллектуальным ресурсам.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2E75B6"/>
                </a:solidFill>
                <a:latin typeface="Times New Roman" pitchFamily="18" charset="0"/>
              </a:rPr>
              <a:t>Задачи проекта: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Формирование учебного фонда для обучающихся и педагогов, методические материалы, пособия, проектные и исследовательские работы, периодичные издания;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Создание условий для быстрого и постоянного доступа к учебной и художественной литературе, аудиокнигам, видеоматериалам, электронным библиотекам и образовательным ресурсам.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Развитие навыков самообразования, самостоятельной поисковой, исследовательской, аналитической и творческой работы обучающихся, обработки информации из разных источников.</a:t>
            </a:r>
            <a:endParaRPr lang="ru-RU" smtClean="0">
              <a:latin typeface="Circe Bold"/>
            </a:endParaRPr>
          </a:p>
        </p:txBody>
      </p:sp>
      <p:pic>
        <p:nvPicPr>
          <p:cNvPr id="15363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939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916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22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UserOK\Desktop\3.png"/>
          <p:cNvPicPr>
            <a:picLocks noChangeAspect="1" noChangeArrowheads="1"/>
          </p:cNvPicPr>
          <p:nvPr/>
        </p:nvPicPr>
        <p:blipFill>
          <a:blip r:embed="rId3"/>
          <a:srcRect l="758" t="22440" r="2274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12"/>
          <p:cNvSpPr>
            <a:spLocks noGrp="1"/>
          </p:cNvSpPr>
          <p:nvPr>
            <p:ph idx="4294967295"/>
          </p:nvPr>
        </p:nvSpPr>
        <p:spPr>
          <a:xfrm>
            <a:off x="165100" y="1495425"/>
            <a:ext cx="5588000" cy="42116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70AD47"/>
                </a:solidFill>
              </a:rPr>
              <a:t>Обновленные информационно –библиотечные центры позволяют использовать различные формы работы с пользователями, включая живое общение. Они становятся не только пространством для получения информации и чтения, но и местом коммуникации.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70AD47"/>
                </a:solidFill>
              </a:rPr>
              <a:t>В таком центре можно создавать лектории для разных возрастов, дискуссионные клубы, проводить выставки. На базе современной библиотеки могут работать тематические студии и проходить факультативные занятия. Фонды и доступ к интернету дают возможность организовывать турниры, викторины, интеллектуальные игры, мастер – классы.</a:t>
            </a:r>
          </a:p>
        </p:txBody>
      </p:sp>
      <p:pic>
        <p:nvPicPr>
          <p:cNvPr id="17411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939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916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22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osnashchenie-bibliotek-oborudovaniem-mebelyu-i-tekhnikoj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1620838"/>
            <a:ext cx="5524500" cy="434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UserOK\Desktop\3.png"/>
          <p:cNvPicPr>
            <a:picLocks noChangeAspect="1" noChangeArrowheads="1"/>
          </p:cNvPicPr>
          <p:nvPr/>
        </p:nvPicPr>
        <p:blipFill>
          <a:blip r:embed="rId3"/>
          <a:srcRect l="758" t="22440" r="2274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Содержимое 1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b="1" smtClean="0">
              <a:solidFill>
                <a:srgbClr val="70AD47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</a:rPr>
              <a:t>На базе нашей школьной библиотеки мы можем создать центр (БИЦ)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2E75B6"/>
                </a:solidFill>
                <a:latin typeface="Times New Roman" pitchFamily="18" charset="0"/>
              </a:rPr>
              <a:t>Что нам для этого потребуется: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1. Ремонт читального зала библиотеки – 30 000,00 рублей;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2. Мебель для читального зала с посадочными местами – 100 000,00 рублей;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3. Фонды открытого и закрытого хранения – 70 000, 00 рублей;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4. Мультимедийное и компьютерное оборудование – 150 000,00 рублей;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5. Пополнение библиотечного фонда – 20 000, 00 рублей.</a:t>
            </a:r>
          </a:p>
          <a:p>
            <a:pPr marL="0" indent="0" eaLnBrk="1" hangingPunct="1">
              <a:buFont typeface="Arial" charset="0"/>
              <a:buNone/>
            </a:pPr>
            <a:endParaRPr lang="ru-RU" sz="1600" smtClean="0"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Итого- 370 000, 00 рублей.</a:t>
            </a:r>
          </a:p>
        </p:txBody>
      </p:sp>
      <p:pic>
        <p:nvPicPr>
          <p:cNvPr id="19459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939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916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22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OK\Desktop\3.png"/>
          <p:cNvPicPr>
            <a:picLocks noChangeAspect="1" noChangeArrowheads="1"/>
          </p:cNvPicPr>
          <p:nvPr/>
        </p:nvPicPr>
        <p:blipFill>
          <a:blip r:embed="rId3"/>
          <a:srcRect l="758" t="22440" r="2274"/>
          <a:stretch>
            <a:fillRect/>
          </a:stretch>
        </p:blipFill>
        <p:spPr bwMode="auto">
          <a:xfrm>
            <a:off x="0" y="1700213"/>
            <a:ext cx="12192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Содержимое 1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z="2000" b="1" smtClean="0">
              <a:solidFill>
                <a:srgbClr val="70AD47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</a:rPr>
              <a:t>Благодарим за внимание </a:t>
            </a:r>
            <a:endParaRPr lang="ru-RU" sz="4800" smtClean="0">
              <a:latin typeface="Times New Roman" pitchFamily="18" charset="0"/>
            </a:endParaRPr>
          </a:p>
        </p:txBody>
      </p:sp>
      <p:pic>
        <p:nvPicPr>
          <p:cNvPr id="31748" name="Рисунок 4" descr="ппми-лого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85750"/>
            <a:ext cx="1939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7" descr="Региональный логотип (для презентации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6300" y="268288"/>
            <a:ext cx="1916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64050" y="177800"/>
            <a:ext cx="40322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231</Words>
  <Application>Microsoft Office PowerPoint</Application>
  <PresentationFormat>Произвольный</PresentationFormat>
  <Paragraphs>36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 Light</vt:lpstr>
      <vt:lpstr>Calibri</vt:lpstr>
      <vt:lpstr>Times New Roman</vt:lpstr>
      <vt:lpstr>Circe Bold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theworldgraffiti@yandex.ru</dc:creator>
  <cp:lastModifiedBy>Windows User</cp:lastModifiedBy>
  <cp:revision>58</cp:revision>
  <dcterms:created xsi:type="dcterms:W3CDTF">2020-08-28T07:24:46Z</dcterms:created>
  <dcterms:modified xsi:type="dcterms:W3CDTF">2022-12-21T07:50:48Z</dcterms:modified>
</cp:coreProperties>
</file>