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6.xml" ContentType="application/vnd.openxmlformats-officedocument.presentationml.notesSlide+xml"/>
  <Override PartName="/ppt/slides/slide7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"/>
  </p:notesMasterIdLst>
  <p:sldIdLst>
    <p:sldId id="277" r:id="rId2"/>
    <p:sldId id="278" r:id="rId3"/>
    <p:sldId id="288" r:id="rId4"/>
    <p:sldId id="287" r:id="rId5"/>
    <p:sldId id="280" r:id="rId6"/>
    <p:sldId id="283" r:id="rId7"/>
    <p:sldId id="285" r:id="rId8"/>
  </p:sldIdLst>
  <p:sldSz cx="12192000" cy="6858000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</p:showPr>
  <p:clrMru>
    <a:srgbClr val="FF0000"/>
    <a:srgbClr val="0000FF"/>
    <a:srgbClr val="56CCC3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407" autoAdjust="0"/>
    <p:restoredTop sz="99424" autoAdjust="0"/>
  </p:normalViewPr>
  <p:slideViewPr>
    <p:cSldViewPr snapToGrid="0">
      <p:cViewPr>
        <p:scale>
          <a:sx n="75" d="100"/>
          <a:sy n="75" d="100"/>
        </p:scale>
        <p:origin x="-798" y="-15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BA008C90-7B15-41C1-A9A1-9BA646E6C014}" type="datetimeFigureOut">
              <a:rPr lang="ru-RU"/>
              <a:pPr>
                <a:defRPr/>
              </a:pPr>
              <a:t>21.12.2022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C639DF5B-4493-4673-A4C4-7A8BCC965BA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6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16387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F56C172-D4CD-42DB-BE68-81C26BF57AFE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4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16387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>
              <a:defRPr/>
            </a:pPr>
            <a:fld id="{E6C7F65B-E59C-4B31-9480-06E6787949FD}" type="slidenum">
              <a:rPr lang="ru-RU" sz="1200">
                <a:latin typeface="+mn-lt"/>
              </a:rPr>
              <a:pPr algn="r">
                <a:defRPr/>
              </a:pPr>
              <a:t>3</a:t>
            </a:fld>
            <a:endParaRPr lang="ru-RU" sz="1200">
              <a:latin typeface="+mn-lt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482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18435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>
              <a:defRPr/>
            </a:pPr>
            <a:fld id="{4AB257C8-C553-46F0-8555-781977E08D9C}" type="slidenum">
              <a:rPr lang="ru-RU" sz="1200">
                <a:latin typeface="+mn-lt"/>
              </a:rPr>
              <a:pPr algn="r">
                <a:defRPr/>
              </a:pPr>
              <a:t>4</a:t>
            </a:fld>
            <a:endParaRPr lang="ru-RU" sz="1200">
              <a:latin typeface="+mn-lt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530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20483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4B4F833-98C9-4B59-BF3D-612966D799C4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578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25603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BA17AEF-091F-4132-BBB7-096D424509FC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626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27651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>
              <a:defRPr/>
            </a:pPr>
            <a:fld id="{2EE3CECA-4EDA-4FBB-9A64-06EDEAD4F35E}" type="slidenum">
              <a:rPr lang="ru-RU" sz="1200">
                <a:latin typeface="+mn-lt"/>
              </a:rPr>
              <a:pPr algn="r">
                <a:defRPr/>
              </a:pPr>
              <a:t>7</a:t>
            </a:fld>
            <a:endParaRPr lang="ru-RU" sz="1200">
              <a:latin typeface="+mn-lt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/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/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D763D3-216E-4203-A808-7C20031C1164}" type="datetimeFigureOut">
              <a:rPr lang="ru-RU"/>
              <a:pPr>
                <a:defRPr/>
              </a:pPr>
              <a:t>21.12.2022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85C787-1AC7-42DB-AFC1-057143878C3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/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ADB8BB-9B4B-40CB-8B38-A86E6A977B5B}" type="datetimeFigureOut">
              <a:rPr lang="ru-RU"/>
              <a:pPr>
                <a:defRPr/>
              </a:pPr>
              <a:t>21.12.2022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9AD601-E7DB-45B7-BBDD-D8000308282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/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/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AE24A3-77FB-4FB7-BFCD-D0193A390749}" type="datetimeFigureOut">
              <a:rPr lang="ru-RU"/>
              <a:pPr>
                <a:defRPr/>
              </a:pPr>
              <a:t>21.12.2022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98FA10-CC70-4D13-BCDE-5FD78A1857D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/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2658F5-F8AF-47CF-8289-DD24DF5AB0C6}" type="datetimeFigureOut">
              <a:rPr lang="ru-RU"/>
              <a:pPr>
                <a:defRPr/>
              </a:pPr>
              <a:t>21.12.2022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87B0B0-F2F8-484A-9837-13808DC81D5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/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C33D25-8083-4C30-A9BF-6BA4CE8C050F}" type="datetimeFigureOut">
              <a:rPr lang="ru-RU"/>
              <a:pPr>
                <a:defRPr/>
              </a:pPr>
              <a:t>21.12.2022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E8BB80-A8D9-4C2D-A686-988BE39C0EB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/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/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71452F-0041-4922-921A-B3F6FED9AAF2}" type="datetimeFigureOut">
              <a:rPr lang="ru-RU"/>
              <a:pPr>
                <a:defRPr/>
              </a:pPr>
              <a:t>21.12.2022</a:t>
            </a:fld>
            <a:endParaRPr lang="ru-RU"/>
          </a:p>
        </p:txBody>
      </p:sp>
      <p:sp>
        <p:nvSpPr>
          <p:cNvPr id="6" name="Нижний колонтитул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EA065A-F709-44EF-8EC7-02AF22389FC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/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/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/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/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FF3D13-EFAF-46B9-A7AB-9CBA70EF7F0E}" type="datetimeFigureOut">
              <a:rPr lang="ru-RU"/>
              <a:pPr>
                <a:defRPr/>
              </a:pPr>
              <a:t>21.12.2022</a:t>
            </a:fld>
            <a:endParaRPr lang="ru-RU"/>
          </a:p>
        </p:txBody>
      </p:sp>
      <p:sp>
        <p:nvSpPr>
          <p:cNvPr id="8" name="Нижний колонтитул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6A424A-7847-4042-A376-C1DF75EC8F9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60AAED-A914-46DA-A0E7-03EF2DCF311B}" type="datetimeFigureOut">
              <a:rPr lang="ru-RU"/>
              <a:pPr>
                <a:defRPr/>
              </a:pPr>
              <a:t>21.12.2022</a:t>
            </a:fld>
            <a:endParaRPr lang="ru-RU"/>
          </a:p>
        </p:txBody>
      </p:sp>
      <p:sp>
        <p:nvSpPr>
          <p:cNvPr id="4" name="Нижний колонтитул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61934A-5E75-47DA-A6A4-06AE418177A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67FD30-4F1D-4524-B62A-231C96CA2E0B}" type="datetimeFigureOut">
              <a:rPr lang="ru-RU"/>
              <a:pPr>
                <a:defRPr/>
              </a:pPr>
              <a:t>21.12.2022</a:t>
            </a:fld>
            <a:endParaRPr lang="ru-RU"/>
          </a:p>
        </p:txBody>
      </p:sp>
      <p:sp>
        <p:nvSpPr>
          <p:cNvPr id="3" name="Нижний колонтитул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5A355A-E7DB-47C4-9E0F-AB8951F47C3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/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/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5F2AAC-751D-468F-8BC5-ABD12C0BB20D}" type="datetimeFigureOut">
              <a:rPr lang="ru-RU"/>
              <a:pPr>
                <a:defRPr/>
              </a:pPr>
              <a:t>21.12.2022</a:t>
            </a:fld>
            <a:endParaRPr lang="ru-RU"/>
          </a:p>
        </p:txBody>
      </p:sp>
      <p:sp>
        <p:nvSpPr>
          <p:cNvPr id="6" name="Нижний колонтитул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680B37-A7BA-45A8-ABC1-319459C5E5E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/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>
            <a:extLst>
              <a:ext uri="{FF2B5EF4-FFF2-40B4-BE49-F238E27FC236}"/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3B75AD-D5D0-496F-9FE5-43467AA20B7B}" type="datetimeFigureOut">
              <a:rPr lang="ru-RU"/>
              <a:pPr>
                <a:defRPr/>
              </a:pPr>
              <a:t>21.12.2022</a:t>
            </a:fld>
            <a:endParaRPr lang="ru-RU"/>
          </a:p>
        </p:txBody>
      </p:sp>
      <p:sp>
        <p:nvSpPr>
          <p:cNvPr id="6" name="Нижний колонтитул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2ABB4B-552F-4E8F-8769-9AAB4CA25CC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036EDC5-E660-4C54-9507-74A6540EA8F8}" type="datetimeFigureOut">
              <a:rPr lang="ru-RU"/>
              <a:pPr>
                <a:defRPr/>
              </a:pPr>
              <a:t>21.12.2022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9251709-F692-4732-B290-00DFFBFC6DD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emf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emf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emf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emf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emf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emf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2" descr="C:\Users\UserOK\Desktop\3.png"/>
          <p:cNvPicPr>
            <a:picLocks noChangeAspect="1" noChangeArrowheads="1"/>
          </p:cNvPicPr>
          <p:nvPr/>
        </p:nvPicPr>
        <p:blipFill>
          <a:blip r:embed="rId2"/>
          <a:srcRect l="758" t="22440" r="2274"/>
          <a:stretch>
            <a:fillRect/>
          </a:stretch>
        </p:blipFill>
        <p:spPr bwMode="auto">
          <a:xfrm>
            <a:off x="0" y="1700213"/>
            <a:ext cx="12192000" cy="5157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8" name="Содержимое 1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 eaLnBrk="1" hangingPunct="1">
              <a:buFont typeface="Arial" charset="0"/>
              <a:buNone/>
            </a:pPr>
            <a:r>
              <a:rPr lang="ru-RU" sz="1800" smtClean="0">
                <a:solidFill>
                  <a:schemeClr val="accent1"/>
                </a:solidFill>
                <a:latin typeface="Times New Roman" pitchFamily="18" charset="0"/>
              </a:rPr>
              <a:t>Муниципальное бюджетное общеобразовательное учреждение</a:t>
            </a:r>
          </a:p>
          <a:p>
            <a:pPr algn="ctr" eaLnBrk="1" hangingPunct="1">
              <a:buFont typeface="Arial" charset="0"/>
              <a:buNone/>
            </a:pPr>
            <a:r>
              <a:rPr lang="ru-RU" sz="1800" smtClean="0">
                <a:solidFill>
                  <a:schemeClr val="accent1"/>
                </a:solidFill>
                <a:latin typeface="Times New Roman" pitchFamily="18" charset="0"/>
              </a:rPr>
              <a:t> Селекционная средняя общеобразовательная школа</a:t>
            </a:r>
          </a:p>
          <a:p>
            <a:pPr algn="ctr" eaLnBrk="1" hangingPunct="1">
              <a:buFont typeface="Arial" charset="0"/>
              <a:buNone/>
            </a:pPr>
            <a:r>
              <a:rPr lang="ru-RU" sz="1800" smtClean="0">
                <a:solidFill>
                  <a:schemeClr val="accent1"/>
                </a:solidFill>
                <a:latin typeface="Times New Roman" pitchFamily="18" charset="0"/>
              </a:rPr>
              <a:t>г.Славгород, Алтайский край</a:t>
            </a:r>
          </a:p>
          <a:p>
            <a:pPr algn="ctr" eaLnBrk="1" hangingPunct="1">
              <a:buFont typeface="Arial" charset="0"/>
              <a:buNone/>
            </a:pPr>
            <a:r>
              <a:rPr lang="ru-RU" sz="4700" smtClean="0">
                <a:solidFill>
                  <a:schemeClr val="accent1"/>
                </a:solidFill>
                <a:latin typeface="Circe Bold"/>
              </a:rPr>
              <a:t> </a:t>
            </a:r>
            <a:r>
              <a:rPr lang="ru-RU" sz="3200" smtClean="0">
                <a:solidFill>
                  <a:schemeClr val="accent1"/>
                </a:solidFill>
                <a:latin typeface="Times New Roman" pitchFamily="18" charset="0"/>
              </a:rPr>
              <a:t>«Буфет моей мечты»</a:t>
            </a:r>
          </a:p>
          <a:p>
            <a:pPr eaLnBrk="1" hangingPunct="1">
              <a:buFont typeface="Arial" charset="0"/>
              <a:buNone/>
            </a:pPr>
            <a:r>
              <a:rPr lang="ru-RU" sz="1600" smtClean="0">
                <a:solidFill>
                  <a:schemeClr val="accent2"/>
                </a:solidFill>
                <a:latin typeface="Times New Roman" pitchFamily="18" charset="0"/>
              </a:rPr>
              <a:t>Рабочая группа:</a:t>
            </a:r>
          </a:p>
          <a:p>
            <a:pPr eaLnBrk="1" hangingPunct="1">
              <a:buFont typeface="Arial" charset="0"/>
              <a:buNone/>
            </a:pPr>
            <a:r>
              <a:rPr lang="ru-RU" sz="1600" smtClean="0">
                <a:solidFill>
                  <a:schemeClr val="accent2"/>
                </a:solidFill>
                <a:latin typeface="Times New Roman" pitchFamily="18" charset="0"/>
              </a:rPr>
              <a:t>Митленко Максим</a:t>
            </a:r>
          </a:p>
          <a:p>
            <a:pPr eaLnBrk="1" hangingPunct="1">
              <a:buFont typeface="Arial" charset="0"/>
              <a:buNone/>
            </a:pPr>
            <a:r>
              <a:rPr lang="ru-RU" sz="1600" smtClean="0">
                <a:solidFill>
                  <a:schemeClr val="accent2"/>
                </a:solidFill>
                <a:latin typeface="Times New Roman" pitchFamily="18" charset="0"/>
              </a:rPr>
              <a:t>Бут Ярослав</a:t>
            </a:r>
          </a:p>
          <a:p>
            <a:pPr eaLnBrk="1" hangingPunct="1">
              <a:buFont typeface="Arial" charset="0"/>
              <a:buNone/>
            </a:pPr>
            <a:r>
              <a:rPr lang="ru-RU" sz="1600" smtClean="0">
                <a:solidFill>
                  <a:schemeClr val="accent2"/>
                </a:solidFill>
                <a:latin typeface="Times New Roman" pitchFamily="18" charset="0"/>
              </a:rPr>
              <a:t>Яшник Дарья</a:t>
            </a:r>
          </a:p>
          <a:p>
            <a:pPr eaLnBrk="1" hangingPunct="1">
              <a:buFont typeface="Arial" charset="0"/>
              <a:buNone/>
            </a:pPr>
            <a:r>
              <a:rPr lang="ru-RU" sz="1600" smtClean="0">
                <a:solidFill>
                  <a:schemeClr val="accent2"/>
                </a:solidFill>
                <a:latin typeface="Times New Roman" pitchFamily="18" charset="0"/>
              </a:rPr>
              <a:t>Начинова Ирина</a:t>
            </a:r>
          </a:p>
          <a:p>
            <a:pPr eaLnBrk="1" hangingPunct="1">
              <a:buFont typeface="Arial" charset="0"/>
              <a:buNone/>
            </a:pPr>
            <a:r>
              <a:rPr lang="ru-RU" sz="1600" smtClean="0">
                <a:solidFill>
                  <a:schemeClr val="accent2"/>
                </a:solidFill>
                <a:latin typeface="Times New Roman" pitchFamily="18" charset="0"/>
              </a:rPr>
              <a:t>Лисица Алексей</a:t>
            </a:r>
          </a:p>
          <a:p>
            <a:pPr eaLnBrk="1" hangingPunct="1">
              <a:buFont typeface="Arial" charset="0"/>
              <a:buNone/>
            </a:pPr>
            <a:r>
              <a:rPr lang="ru-RU" sz="1600" smtClean="0">
                <a:latin typeface="Times New Roman" pitchFamily="18" charset="0"/>
              </a:rPr>
              <a:t>                                                                                                   </a:t>
            </a:r>
            <a:r>
              <a:rPr lang="ru-RU" sz="1600" smtClean="0">
                <a:solidFill>
                  <a:schemeClr val="accent1"/>
                </a:solidFill>
                <a:latin typeface="Times New Roman" pitchFamily="18" charset="0"/>
              </a:rPr>
              <a:t>2022 год</a:t>
            </a:r>
          </a:p>
          <a:p>
            <a:pPr eaLnBrk="1" hangingPunct="1">
              <a:buFont typeface="Arial" charset="0"/>
              <a:buNone/>
            </a:pPr>
            <a:endParaRPr lang="ru-RU" sz="1800" smtClean="0">
              <a:solidFill>
                <a:schemeClr val="accent1"/>
              </a:solidFill>
              <a:latin typeface="Calibri Light" pitchFamily="34" charset="0"/>
            </a:endParaRPr>
          </a:p>
        </p:txBody>
      </p:sp>
      <p:pic>
        <p:nvPicPr>
          <p:cNvPr id="14339" name="Рисунок 4" descr="ппми-лого-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95400" y="285750"/>
            <a:ext cx="1604963" cy="107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0" name="Рисунок 7" descr="Региональный логотип (для презентации)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496300" y="268288"/>
            <a:ext cx="1620838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1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464050" y="177800"/>
            <a:ext cx="4110038" cy="1277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Picture 2" descr="C:\Users\UserOK\Desktop\3.png"/>
          <p:cNvPicPr>
            <a:picLocks noChangeAspect="1" noChangeArrowheads="1"/>
          </p:cNvPicPr>
          <p:nvPr/>
        </p:nvPicPr>
        <p:blipFill>
          <a:blip r:embed="rId3"/>
          <a:srcRect l="758" t="22440" r="2274"/>
          <a:stretch>
            <a:fillRect/>
          </a:stretch>
        </p:blipFill>
        <p:spPr bwMode="auto">
          <a:xfrm>
            <a:off x="0" y="1700213"/>
            <a:ext cx="12192000" cy="5157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2" name="Содержимое 1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eaLnBrk="1" hangingPunct="1">
              <a:buFont typeface="Arial" charset="0"/>
              <a:buNone/>
            </a:pPr>
            <a:r>
              <a:rPr lang="ru-RU" sz="2000" b="1" smtClean="0">
                <a:solidFill>
                  <a:srgbClr val="0070C0"/>
                </a:solidFill>
                <a:latin typeface="Times New Roman" pitchFamily="18" charset="0"/>
              </a:rPr>
              <a:t>Цель проекта:</a:t>
            </a:r>
          </a:p>
          <a:p>
            <a:pPr marL="0" indent="0" eaLnBrk="1" hangingPunct="1">
              <a:buFont typeface="Wingdings" pitchFamily="2" charset="2"/>
              <a:buNone/>
            </a:pPr>
            <a:r>
              <a:rPr lang="ru-RU" sz="1600" smtClean="0">
                <a:latin typeface="Times New Roman" pitchFamily="18" charset="0"/>
              </a:rPr>
              <a:t>Создание современного дизайна обеденной зоны  школьной столовой. </a:t>
            </a:r>
            <a:endParaRPr lang="ru-RU" sz="1600" b="1" smtClean="0">
              <a:latin typeface="Times New Roman" pitchFamily="18" charset="0"/>
            </a:endParaRPr>
          </a:p>
          <a:p>
            <a:pPr marL="0" indent="0" eaLnBrk="1" hangingPunct="1">
              <a:buFont typeface="Wingdings" pitchFamily="2" charset="2"/>
              <a:buNone/>
            </a:pPr>
            <a:r>
              <a:rPr lang="ru-RU" sz="2000" b="1" smtClean="0">
                <a:solidFill>
                  <a:srgbClr val="2E75B6"/>
                </a:solidFill>
                <a:latin typeface="Times New Roman" pitchFamily="18" charset="0"/>
              </a:rPr>
              <a:t>Задачи проекта:</a:t>
            </a:r>
          </a:p>
          <a:p>
            <a:pPr marL="0" indent="0" eaLnBrk="1" hangingPunct="1">
              <a:buFont typeface="Arial" charset="0"/>
              <a:buNone/>
            </a:pPr>
            <a:r>
              <a:rPr lang="ru-RU" sz="1600" smtClean="0">
                <a:latin typeface="Times New Roman" pitchFamily="18" charset="0"/>
              </a:rPr>
              <a:t>1.Продумать дизайн помещения столовой;</a:t>
            </a:r>
          </a:p>
          <a:p>
            <a:pPr marL="0" indent="0" eaLnBrk="1" hangingPunct="1">
              <a:buFont typeface="Arial" charset="0"/>
              <a:buNone/>
            </a:pPr>
            <a:r>
              <a:rPr lang="ru-RU" sz="1600" smtClean="0">
                <a:latin typeface="Times New Roman" pitchFamily="18" charset="0"/>
              </a:rPr>
              <a:t>2. Составить смету расходов;</a:t>
            </a:r>
          </a:p>
          <a:p>
            <a:pPr marL="0" indent="0" eaLnBrk="1" hangingPunct="1">
              <a:buFont typeface="Arial" charset="0"/>
              <a:buNone/>
            </a:pPr>
            <a:r>
              <a:rPr lang="ru-RU" sz="1600" smtClean="0">
                <a:latin typeface="Times New Roman" pitchFamily="18" charset="0"/>
              </a:rPr>
              <a:t>3. Наладить социальное партнерство с целью оформления обеденной зоны школьной столовой;</a:t>
            </a:r>
          </a:p>
          <a:p>
            <a:pPr marL="0" indent="0" eaLnBrk="1" hangingPunct="1">
              <a:buFont typeface="Arial" charset="0"/>
              <a:buNone/>
            </a:pPr>
            <a:r>
              <a:rPr lang="ru-RU" sz="1600" smtClean="0">
                <a:latin typeface="Times New Roman" pitchFamily="18" charset="0"/>
              </a:rPr>
              <a:t>4. Повести ремонтные работы в помещении школьной столовой;</a:t>
            </a:r>
          </a:p>
          <a:p>
            <a:pPr marL="0" indent="0" eaLnBrk="1" hangingPunct="1">
              <a:buFont typeface="Arial" charset="0"/>
              <a:buNone/>
            </a:pPr>
            <a:r>
              <a:rPr lang="ru-RU" sz="1600" smtClean="0">
                <a:latin typeface="Times New Roman" pitchFamily="18" charset="0"/>
              </a:rPr>
              <a:t>6. Приобрести и установить торговый автомат;</a:t>
            </a:r>
          </a:p>
          <a:p>
            <a:pPr marL="0" indent="0" eaLnBrk="1" hangingPunct="1">
              <a:buFont typeface="Arial" charset="0"/>
              <a:buNone/>
            </a:pPr>
            <a:r>
              <a:rPr lang="ru-RU" sz="1600" smtClean="0">
                <a:latin typeface="Times New Roman" pitchFamily="18" charset="0"/>
              </a:rPr>
              <a:t>7. Наладить партнерство с целью обеспечения технического обслуживания, наполнение для автоматов, а также обеспечение его расходными материалами. </a:t>
            </a:r>
          </a:p>
          <a:p>
            <a:pPr marL="0" indent="0" eaLnBrk="1" hangingPunct="1">
              <a:buFont typeface="Arial" charset="0"/>
              <a:buNone/>
            </a:pPr>
            <a:endParaRPr lang="ru-RU" sz="1600" smtClean="0">
              <a:latin typeface="Times New Roman" pitchFamily="18" charset="0"/>
            </a:endParaRPr>
          </a:p>
          <a:p>
            <a:pPr marL="0" indent="0" eaLnBrk="1" hangingPunct="1">
              <a:buFont typeface="Arial" charset="0"/>
              <a:buNone/>
            </a:pPr>
            <a:endParaRPr lang="ru-RU" sz="1400" smtClean="0">
              <a:latin typeface="Times New Roman" pitchFamily="18" charset="0"/>
            </a:endParaRPr>
          </a:p>
        </p:txBody>
      </p:sp>
      <p:pic>
        <p:nvPicPr>
          <p:cNvPr id="15363" name="Рисунок 4" descr="ппми-лого-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95400" y="285750"/>
            <a:ext cx="1939925" cy="1238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4" name="Рисунок 7" descr="Региональный логотип (для презентации)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496300" y="268288"/>
            <a:ext cx="1916113" cy="109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5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464050" y="177800"/>
            <a:ext cx="4032250" cy="125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2" descr="C:\Users\UserOK\Desktop\3.png"/>
          <p:cNvPicPr>
            <a:picLocks noChangeAspect="1" noChangeArrowheads="1"/>
          </p:cNvPicPr>
          <p:nvPr/>
        </p:nvPicPr>
        <p:blipFill>
          <a:blip r:embed="rId3"/>
          <a:srcRect l="758" t="22440" r="2274"/>
          <a:stretch>
            <a:fillRect/>
          </a:stretch>
        </p:blipFill>
        <p:spPr bwMode="auto">
          <a:xfrm>
            <a:off x="0" y="1700213"/>
            <a:ext cx="12192000" cy="5157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0" name="Содержимое 12"/>
          <p:cNvSpPr>
            <a:spLocks noGrp="1"/>
          </p:cNvSpPr>
          <p:nvPr>
            <p:ph idx="4294967295"/>
          </p:nvPr>
        </p:nvSpPr>
        <p:spPr>
          <a:xfrm>
            <a:off x="730250" y="1431925"/>
            <a:ext cx="10574338" cy="4676775"/>
          </a:xfrm>
        </p:spPr>
        <p:txBody>
          <a:bodyPr/>
          <a:lstStyle/>
          <a:p>
            <a:pPr marL="0" indent="0" eaLnBrk="1" hangingPunct="1">
              <a:buFont typeface="Arial" charset="0"/>
              <a:buNone/>
            </a:pPr>
            <a:endParaRPr lang="ru-RU" sz="2000" b="1" smtClean="0">
              <a:solidFill>
                <a:srgbClr val="70AD47"/>
              </a:solidFill>
            </a:endParaRPr>
          </a:p>
          <a:p>
            <a:pPr marL="0" indent="0" eaLnBrk="1" hangingPunct="1">
              <a:buFont typeface="Arial" charset="0"/>
              <a:buNone/>
            </a:pPr>
            <a:r>
              <a:rPr lang="ru-RU" sz="2000" b="1" smtClean="0">
                <a:solidFill>
                  <a:srgbClr val="0070C0"/>
                </a:solidFill>
                <a:latin typeface="Times New Roman" pitchFamily="18" charset="0"/>
              </a:rPr>
              <a:t>АКТУАЛЬНОСТЬ!</a:t>
            </a:r>
          </a:p>
          <a:p>
            <a:pPr marL="0" indent="0" eaLnBrk="1" hangingPunct="1">
              <a:buFont typeface="Wingdings" pitchFamily="2" charset="2"/>
              <a:buNone/>
            </a:pPr>
            <a:r>
              <a:rPr lang="ru-RU" sz="2000" smtClean="0">
                <a:latin typeface="Times New Roman" pitchFamily="18" charset="0"/>
              </a:rPr>
              <a:t>Вендинговые автоматы – новый для России тренд в торговле, который позволяет обойтись без продавцов, но при этом продавать покупателям качественные товары: снеки, еду, кофе и другие горячие и холодные напитки, бахилы, контактные линзы и другие товары.</a:t>
            </a:r>
          </a:p>
          <a:p>
            <a:pPr marL="0" indent="0" algn="ctr" eaLnBrk="1" hangingPunct="1">
              <a:buFont typeface="Wingdings" pitchFamily="2" charset="2"/>
              <a:buNone/>
            </a:pPr>
            <a:r>
              <a:rPr lang="ru-RU" sz="2000" b="1" i="1" smtClean="0">
                <a:solidFill>
                  <a:schemeClr val="accent1"/>
                </a:solidFill>
                <a:latin typeface="Times New Roman" pitchFamily="18" charset="0"/>
              </a:rPr>
              <a:t>Пока нас интересуют только снеки и вкуснейшие, школьные булочки,</a:t>
            </a:r>
          </a:p>
          <a:p>
            <a:pPr marL="0" indent="0" algn="ctr" eaLnBrk="1" hangingPunct="1">
              <a:buFont typeface="Wingdings" pitchFamily="2" charset="2"/>
              <a:buNone/>
            </a:pPr>
            <a:r>
              <a:rPr lang="ru-RU" sz="2000" b="1" i="1" smtClean="0">
                <a:solidFill>
                  <a:schemeClr val="accent1"/>
                </a:solidFill>
                <a:latin typeface="Times New Roman" pitchFamily="18" charset="0"/>
              </a:rPr>
              <a:t> (желательно  по 3 рубля)))</a:t>
            </a:r>
            <a:r>
              <a:rPr lang="ru-RU" sz="2000" smtClean="0">
                <a:latin typeface="Times New Roman" pitchFamily="18" charset="0"/>
              </a:rPr>
              <a:t> </a:t>
            </a:r>
          </a:p>
          <a:p>
            <a:pPr marL="0" indent="0" eaLnBrk="1" hangingPunct="1">
              <a:buFont typeface="Wingdings" pitchFamily="2" charset="2"/>
              <a:buNone/>
            </a:pPr>
            <a:r>
              <a:rPr lang="ru-RU" sz="2000" b="1" smtClean="0">
                <a:solidFill>
                  <a:srgbClr val="2E75B6"/>
                </a:solidFill>
                <a:latin typeface="Times New Roman" pitchFamily="18" charset="0"/>
              </a:rPr>
              <a:t>ВОПРОС!</a:t>
            </a:r>
          </a:p>
          <a:p>
            <a:pPr marL="0" indent="0">
              <a:buFont typeface="Arial" charset="0"/>
              <a:buNone/>
            </a:pPr>
            <a:r>
              <a:rPr lang="ru-RU" sz="1600" b="1" smtClean="0">
                <a:latin typeface="Times New Roman" pitchFamily="18" charset="0"/>
              </a:rPr>
              <a:t>Можно ли устанавливать аппараты быстрой торговли в школах?</a:t>
            </a:r>
          </a:p>
          <a:p>
            <a:pPr marL="0" indent="0">
              <a:buFont typeface="Arial" charset="0"/>
              <a:buNone/>
            </a:pPr>
            <a:r>
              <a:rPr lang="ru-RU" sz="1800" smtClean="0">
                <a:latin typeface="Times New Roman" pitchFamily="18" charset="0"/>
              </a:rPr>
              <a:t>Не так давно вышло предписание, которое гласит, что школы и другие учебные заведения (где учащиеся проводят больше 4 часов) должны организовать дополнительный перекус, доступный не только во время организованного общего питания. Вендинговый аппарат – отличный выход в данной ситуации.</a:t>
            </a:r>
          </a:p>
          <a:p>
            <a:pPr marL="0" indent="0" eaLnBrk="1" hangingPunct="1">
              <a:buFont typeface="Arial" charset="0"/>
              <a:buNone/>
            </a:pPr>
            <a:endParaRPr lang="ru-RU" sz="1800" smtClean="0">
              <a:latin typeface="Times New Roman" pitchFamily="18" charset="0"/>
            </a:endParaRPr>
          </a:p>
        </p:txBody>
      </p:sp>
      <p:pic>
        <p:nvPicPr>
          <p:cNvPr id="17411" name="Рисунок 4" descr="ппми-лого-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95400" y="285750"/>
            <a:ext cx="1939925" cy="1238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2" name="Рисунок 7" descr="Региональный логотип (для презентации)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496300" y="268288"/>
            <a:ext cx="1916113" cy="109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3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464050" y="177800"/>
            <a:ext cx="4032250" cy="125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Прямоугольник 3"/>
          <p:cNvSpPr>
            <a:spLocks noChangeArrowheads="1"/>
          </p:cNvSpPr>
          <p:nvPr/>
        </p:nvSpPr>
        <p:spPr bwMode="auto">
          <a:xfrm>
            <a:off x="604838" y="1306513"/>
            <a:ext cx="5394325" cy="1643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>
                <a:solidFill>
                  <a:schemeClr val="accent2"/>
                </a:solidFill>
                <a:latin typeface="Calibri" pitchFamily="34" charset="0"/>
              </a:rPr>
              <a:t>Что мы имеем:</a:t>
            </a:r>
            <a:endParaRPr lang="ru-RU" sz="1400">
              <a:latin typeface="Calibri" pitchFamily="34" charset="0"/>
            </a:endParaRPr>
          </a:p>
          <a:p>
            <a:pPr>
              <a:buFont typeface="Wingdings" pitchFamily="2" charset="2"/>
              <a:buChar char="ü"/>
            </a:pPr>
            <a:r>
              <a:rPr lang="ru-RU" sz="1400">
                <a:latin typeface="Calibri" pitchFamily="34" charset="0"/>
              </a:rPr>
              <a:t>Довольно просторное помещение школьной столовой;</a:t>
            </a:r>
          </a:p>
          <a:p>
            <a:pPr>
              <a:buFont typeface="Wingdings" pitchFamily="2" charset="2"/>
              <a:buChar char="ü"/>
            </a:pPr>
            <a:r>
              <a:rPr lang="ru-RU" sz="1400">
                <a:latin typeface="Calibri" pitchFamily="34" charset="0"/>
              </a:rPr>
              <a:t>Скромное оформление, нуждающееся в обновлении;</a:t>
            </a:r>
          </a:p>
          <a:p>
            <a:pPr>
              <a:buFont typeface="Wingdings" pitchFamily="2" charset="2"/>
              <a:buChar char="ü"/>
            </a:pPr>
            <a:r>
              <a:rPr lang="ru-RU" sz="1400">
                <a:latin typeface="Calibri" pitchFamily="34" charset="0"/>
              </a:rPr>
              <a:t>Питание строго по утвержденному меню;</a:t>
            </a:r>
          </a:p>
          <a:p>
            <a:pPr>
              <a:buFont typeface="Wingdings" pitchFamily="2" charset="2"/>
              <a:buChar char="ü"/>
            </a:pPr>
            <a:r>
              <a:rPr lang="ru-RU" sz="1400">
                <a:latin typeface="Calibri" pitchFamily="34" charset="0"/>
              </a:rPr>
              <a:t>Отсутствие возможности перекуса.</a:t>
            </a:r>
          </a:p>
          <a:p>
            <a:pPr>
              <a:buFont typeface="Wingdings" pitchFamily="2" charset="2"/>
              <a:buNone/>
            </a:pPr>
            <a:endParaRPr lang="ru-RU" sz="1400">
              <a:latin typeface="Calibri" pitchFamily="34" charset="0"/>
            </a:endParaRPr>
          </a:p>
          <a:p>
            <a:pPr>
              <a:buFont typeface="Wingdings" pitchFamily="2" charset="2"/>
              <a:buNone/>
            </a:pPr>
            <a:endParaRPr lang="ru-RU" sz="1400">
              <a:latin typeface="Calibri" pitchFamily="34" charset="0"/>
            </a:endParaRPr>
          </a:p>
        </p:txBody>
      </p:sp>
      <p:sp>
        <p:nvSpPr>
          <p:cNvPr id="5" name="Капля 4"/>
          <p:cNvSpPr/>
          <p:nvPr/>
        </p:nvSpPr>
        <p:spPr>
          <a:xfrm>
            <a:off x="2927350" y="163513"/>
            <a:ext cx="1666875" cy="874712"/>
          </a:xfrm>
          <a:prstGeom prst="teardrop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/>
              <a:t>350 тыс. рублей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4953000" y="471488"/>
            <a:ext cx="6835775" cy="12112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>
                <a:solidFill>
                  <a:srgbClr val="00B0F0"/>
                </a:solidFill>
                <a:latin typeface="Times New Roman" pitchFamily="18" charset="0"/>
                <a:cs typeface="Arial" charset="0"/>
              </a:rPr>
              <a:t>Средства гранта, выделяемого на поддержку одного школьного  проекта</a:t>
            </a:r>
          </a:p>
          <a:p>
            <a:pPr algn="ctr">
              <a:defRPr/>
            </a:pPr>
            <a:r>
              <a:rPr lang="ru-RU" sz="1400" b="1">
                <a:solidFill>
                  <a:srgbClr val="00B0F0"/>
                </a:solidFill>
                <a:latin typeface="Times New Roman" pitchFamily="18" charset="0"/>
                <a:cs typeface="Arial" charset="0"/>
              </a:rPr>
              <a:t> позволит нам воплотить мечту в реальность.</a:t>
            </a:r>
          </a:p>
          <a:p>
            <a:pPr algn="ctr">
              <a:defRPr/>
            </a:pPr>
            <a:endParaRPr lang="ru-RU" sz="1400" b="1">
              <a:solidFill>
                <a:srgbClr val="00B0F0"/>
              </a:solidFill>
              <a:latin typeface="Times New Roman" pitchFamily="18" charset="0"/>
              <a:cs typeface="Arial" charset="0"/>
            </a:endParaRPr>
          </a:p>
          <a:p>
            <a:pPr algn="ctr">
              <a:defRPr/>
            </a:pPr>
            <a:endParaRPr lang="ru-RU" sz="1600" b="1">
              <a:solidFill>
                <a:srgbClr val="00B0F0"/>
              </a:solidFill>
              <a:cs typeface="Arial" charset="0"/>
            </a:endParaRPr>
          </a:p>
          <a:p>
            <a:pPr algn="ctr">
              <a:defRPr/>
            </a:pPr>
            <a:endParaRPr lang="ru-RU" sz="1600" b="1">
              <a:solidFill>
                <a:srgbClr val="00B0F0"/>
              </a:solidFill>
              <a:cs typeface="Arial" charset="0"/>
            </a:endParaRPr>
          </a:p>
        </p:txBody>
      </p:sp>
      <p:pic>
        <p:nvPicPr>
          <p:cNvPr id="1946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3875088" cy="1328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1" name="Прямоугольник 2"/>
          <p:cNvSpPr>
            <a:spLocks noChangeArrowheads="1"/>
          </p:cNvSpPr>
          <p:nvPr/>
        </p:nvSpPr>
        <p:spPr bwMode="auto">
          <a:xfrm>
            <a:off x="5843588" y="4554538"/>
            <a:ext cx="6119812" cy="271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 b="1">
                <a:solidFill>
                  <a:schemeClr val="accent2"/>
                </a:solidFill>
                <a:latin typeface="Times New Roman" pitchFamily="18" charset="0"/>
              </a:rPr>
              <a:t>Чего мы хотим:</a:t>
            </a:r>
            <a:r>
              <a:rPr lang="ru-RU">
                <a:solidFill>
                  <a:schemeClr val="accent2"/>
                </a:solidFill>
                <a:latin typeface="Times New Roman" pitchFamily="18" charset="0"/>
              </a:rPr>
              <a:t> </a:t>
            </a:r>
          </a:p>
          <a:p>
            <a:pPr algn="just"/>
            <a:r>
              <a:rPr lang="ru-RU" sz="1400">
                <a:latin typeface="Times New Roman" pitchFamily="18" charset="0"/>
              </a:rPr>
              <a:t>*  Современный дизайн обеденной зоны школьной столовой ;</a:t>
            </a:r>
          </a:p>
          <a:p>
            <a:pPr algn="just"/>
            <a:r>
              <a:rPr lang="ru-RU" sz="1400">
                <a:latin typeface="Times New Roman" pitchFamily="18" charset="0"/>
              </a:rPr>
              <a:t>*  Функциональное расположение мебели;</a:t>
            </a:r>
          </a:p>
          <a:p>
            <a:pPr algn="just"/>
            <a:r>
              <a:rPr lang="ru-RU" sz="1400">
                <a:latin typeface="Times New Roman" pitchFamily="18" charset="0"/>
              </a:rPr>
              <a:t>* Получать удовольствие от эстетически оформленного помещения столовой при приеме пищи;</a:t>
            </a:r>
          </a:p>
          <a:p>
            <a:pPr algn="just">
              <a:buFontTx/>
              <a:buChar char="•"/>
            </a:pPr>
            <a:r>
              <a:rPr lang="ru-RU" sz="1400">
                <a:latin typeface="Times New Roman" pitchFamily="18" charset="0"/>
              </a:rPr>
              <a:t>Иметь возможность приобрести выпечку или снеки по ДОСТУПНЫМ ЦЕНАМ для перекуса во время длительного учебного процесса. </a:t>
            </a:r>
          </a:p>
          <a:p>
            <a:pPr algn="just"/>
            <a:r>
              <a:rPr lang="ru-RU" sz="1400">
                <a:latin typeface="Times New Roman" pitchFamily="18" charset="0"/>
              </a:rPr>
              <a:t>                                           </a:t>
            </a:r>
            <a:r>
              <a:rPr lang="ru-RU" sz="1600" b="1">
                <a:latin typeface="Times New Roman" pitchFamily="18" charset="0"/>
              </a:rPr>
              <a:t>И наконец- то наесться!</a:t>
            </a:r>
            <a:r>
              <a:rPr lang="ru-RU" sz="1400">
                <a:latin typeface="Times New Roman" pitchFamily="18" charset="0"/>
              </a:rPr>
              <a:t> </a:t>
            </a:r>
          </a:p>
          <a:p>
            <a:pPr algn="just"/>
            <a:endParaRPr lang="ru-RU">
              <a:latin typeface="Times New Roman" pitchFamily="18" charset="0"/>
            </a:endParaRPr>
          </a:p>
          <a:p>
            <a:pPr algn="just"/>
            <a:endParaRPr lang="ru-RU">
              <a:latin typeface="Calibri" pitchFamily="34" charset="0"/>
            </a:endParaRPr>
          </a:p>
          <a:p>
            <a:pPr>
              <a:buFont typeface="Arial" charset="0"/>
              <a:buChar char="•"/>
            </a:pPr>
            <a:endParaRPr lang="ru-RU">
              <a:latin typeface="Calibri" pitchFamily="34" charset="0"/>
            </a:endParaRPr>
          </a:p>
        </p:txBody>
      </p:sp>
      <p:pic>
        <p:nvPicPr>
          <p:cNvPr id="19462" name="Picture 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84200" y="2622550"/>
            <a:ext cx="4686300" cy="392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3" name="Picture 10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642100" y="1111250"/>
            <a:ext cx="49911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2" descr="C:\Users\UserOK\Desktop\3.png"/>
          <p:cNvPicPr>
            <a:picLocks noChangeAspect="1" noChangeArrowheads="1"/>
          </p:cNvPicPr>
          <p:nvPr/>
        </p:nvPicPr>
        <p:blipFill>
          <a:blip r:embed="rId3"/>
          <a:srcRect l="758" t="22440" r="2274"/>
          <a:stretch>
            <a:fillRect/>
          </a:stretch>
        </p:blipFill>
        <p:spPr bwMode="auto">
          <a:xfrm>
            <a:off x="0" y="1700213"/>
            <a:ext cx="12192000" cy="5157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6" name="Рисунок 4" descr="ппми-лого-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95400" y="285750"/>
            <a:ext cx="1762125" cy="1169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7" name="Рисунок 7" descr="Региональный логотип (для презентации)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496300" y="268288"/>
            <a:ext cx="1700213" cy="109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8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464050" y="177800"/>
            <a:ext cx="4032250" cy="1277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9" name="Picture 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166938" y="4027488"/>
            <a:ext cx="2949575" cy="184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5216525" y="4156075"/>
            <a:ext cx="6675438" cy="186372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ru-RU" b="1">
                <a:solidFill>
                  <a:srgbClr val="0070C0"/>
                </a:solidFill>
                <a:latin typeface="Calibri" pitchFamily="34" charset="0"/>
              </a:rPr>
              <a:t>Силами членов ученического самоуправления и родительской общественности произвести:</a:t>
            </a:r>
          </a:p>
          <a:p>
            <a:pPr>
              <a:buFontTx/>
              <a:buChar char="-"/>
              <a:defRPr/>
            </a:pPr>
            <a:r>
              <a:rPr lang="ru-RU" sz="1600">
                <a:latin typeface="Calibri" pitchFamily="34" charset="0"/>
              </a:rPr>
              <a:t> Доставку строительных материалов;</a:t>
            </a:r>
          </a:p>
          <a:p>
            <a:pPr>
              <a:buFontTx/>
              <a:buChar char="-"/>
              <a:defRPr/>
            </a:pPr>
            <a:r>
              <a:rPr lang="ru-RU" sz="1600">
                <a:latin typeface="Calibri" pitchFamily="34" charset="0"/>
              </a:rPr>
              <a:t> Ремонт помещения обеденной зоны школьной столовой;</a:t>
            </a:r>
          </a:p>
          <a:p>
            <a:pPr>
              <a:buFontTx/>
              <a:buChar char="-"/>
              <a:defRPr/>
            </a:pPr>
            <a:r>
              <a:rPr lang="ru-RU" sz="1600">
                <a:latin typeface="Calibri" pitchFamily="34" charset="0"/>
              </a:rPr>
              <a:t> Уборку строительного мусора;</a:t>
            </a:r>
          </a:p>
          <a:p>
            <a:pPr>
              <a:buFontTx/>
              <a:buChar char="-"/>
              <a:defRPr/>
            </a:pPr>
            <a:r>
              <a:rPr lang="ru-RU" sz="1600">
                <a:latin typeface="Calibri" pitchFamily="34" charset="0"/>
              </a:rPr>
              <a:t> Демонтаж старой и установку новой мебели;</a:t>
            </a:r>
          </a:p>
          <a:p>
            <a:pPr>
              <a:buFontTx/>
              <a:buChar char="-"/>
              <a:defRPr/>
            </a:pPr>
            <a:r>
              <a:rPr lang="ru-RU" sz="1600">
                <a:latin typeface="Calibri" pitchFamily="34" charset="0"/>
              </a:rPr>
              <a:t> Установку торгового автомата.</a:t>
            </a:r>
          </a:p>
        </p:txBody>
      </p:sp>
      <p:sp>
        <p:nvSpPr>
          <p:cNvPr id="21511" name="TextBox 9"/>
          <p:cNvSpPr txBox="1">
            <a:spLocks noChangeArrowheads="1"/>
          </p:cNvSpPr>
          <p:nvPr/>
        </p:nvSpPr>
        <p:spPr bwMode="auto">
          <a:xfrm>
            <a:off x="0" y="1885950"/>
            <a:ext cx="11976100" cy="2105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/>
            <a:r>
              <a:rPr lang="ru-RU" sz="2400" b="1">
                <a:latin typeface="Times New Roman" pitchFamily="18" charset="0"/>
              </a:rPr>
              <a:t>Планируем приобрести:</a:t>
            </a:r>
          </a:p>
          <a:p>
            <a:pPr marL="342900" indent="-342900"/>
            <a:endParaRPr lang="ru-RU"/>
          </a:p>
          <a:p>
            <a:pPr marL="342900" indent="-342900">
              <a:buFontTx/>
              <a:buAutoNum type="arabicParenR"/>
            </a:pPr>
            <a:r>
              <a:rPr lang="ru-RU"/>
              <a:t>Строительные материалы для отделки помещения обеденной зоны школьной столовой – 20 000,00 т.р.;</a:t>
            </a:r>
          </a:p>
          <a:p>
            <a:pPr marL="342900" indent="-342900">
              <a:buFontTx/>
              <a:buAutoNum type="arabicParenR"/>
            </a:pPr>
            <a:r>
              <a:rPr lang="ru-RU"/>
              <a:t>Современную мебель для обеденной зоны школьной столовой – 170 000,00 т.р.;</a:t>
            </a:r>
          </a:p>
          <a:p>
            <a:pPr marL="342900" indent="-342900">
              <a:buFontTx/>
              <a:buAutoNum type="arabicParenR" startAt="3"/>
            </a:pPr>
            <a:r>
              <a:rPr lang="ru-RU"/>
              <a:t>Торговый автомат (вейдинг) – 100 000,00 т.р.;</a:t>
            </a:r>
          </a:p>
          <a:p>
            <a:pPr marL="342900" indent="-342900">
              <a:buFontTx/>
              <a:buAutoNum type="arabicParenR" startAt="3"/>
            </a:pPr>
            <a:r>
              <a:rPr lang="ru-RU"/>
              <a:t>Напольное покрытие – 30 000,00 т.р.;</a:t>
            </a:r>
          </a:p>
          <a:p>
            <a:pPr marL="342900" indent="-342900">
              <a:buFontTx/>
              <a:buAutoNum type="arabicParenR" startAt="3"/>
            </a:pPr>
            <a:r>
              <a:rPr lang="ru-RU"/>
              <a:t>Умывальники, сушилки для рук, зеркало – 50 000,00 т.р.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Picture 2" descr="C:\Users\UserOK\Desktop\3.png"/>
          <p:cNvPicPr>
            <a:picLocks noChangeAspect="1" noChangeArrowheads="1"/>
          </p:cNvPicPr>
          <p:nvPr/>
        </p:nvPicPr>
        <p:blipFill>
          <a:blip r:embed="rId3"/>
          <a:srcRect l="758" t="22440" r="2274"/>
          <a:stretch>
            <a:fillRect/>
          </a:stretch>
        </p:blipFill>
        <p:spPr bwMode="auto">
          <a:xfrm>
            <a:off x="0" y="1700213"/>
            <a:ext cx="12192000" cy="5157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4" name="Рисунок 4" descr="ппми-лого-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95400" y="285750"/>
            <a:ext cx="1949450" cy="125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5" name="Рисунок 7" descr="Региональный логотип (для презентации)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496300" y="268288"/>
            <a:ext cx="1779588" cy="111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6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464050" y="177800"/>
            <a:ext cx="4187825" cy="129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7" name="TextBox 10"/>
          <p:cNvSpPr txBox="1">
            <a:spLocks noChangeArrowheads="1"/>
          </p:cNvSpPr>
          <p:nvPr/>
        </p:nvSpPr>
        <p:spPr bwMode="auto">
          <a:xfrm>
            <a:off x="882650" y="1933575"/>
            <a:ext cx="10380663" cy="41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/>
            <a:endParaRPr lang="ru-RU" sz="2400">
              <a:latin typeface="Calibri" pitchFamily="34" charset="0"/>
            </a:endParaRPr>
          </a:p>
          <a:p>
            <a:pPr marL="342900" indent="-342900"/>
            <a:r>
              <a:rPr lang="ru-RU" sz="3200" b="1">
                <a:solidFill>
                  <a:schemeClr val="accent1"/>
                </a:solidFill>
                <a:latin typeface="Calibri" pitchFamily="34" charset="0"/>
              </a:rPr>
              <a:t>Откуда такие деньжищи? </a:t>
            </a:r>
          </a:p>
          <a:p>
            <a:pPr marL="342900" indent="-342900">
              <a:buFontTx/>
              <a:buAutoNum type="arabicParenR"/>
            </a:pPr>
            <a:r>
              <a:rPr lang="ru-RU"/>
              <a:t>Надеемся на средства краевого бюджета 350 000,00 т.р.;</a:t>
            </a:r>
          </a:p>
          <a:p>
            <a:pPr marL="342900" indent="-342900">
              <a:buFontTx/>
              <a:buAutoNum type="arabicParenR"/>
            </a:pPr>
            <a:endParaRPr lang="ru-RU"/>
          </a:p>
          <a:p>
            <a:pPr marL="342900" indent="-342900"/>
            <a:r>
              <a:rPr lang="ru-RU"/>
              <a:t>2) Проведем акцию по сбору макулатуры, соберем стекло и пластик на весеннем субботнике и все сдадим в пункт переработки, и экологию поддержим и денег заработаем - 10 000,00 т.р;</a:t>
            </a:r>
          </a:p>
          <a:p>
            <a:pPr marL="342900" indent="-342900"/>
            <a:endParaRPr lang="ru-RU"/>
          </a:p>
          <a:p>
            <a:pPr marL="342900" indent="-342900"/>
            <a:r>
              <a:rPr lang="ru-RU"/>
              <a:t>3) Пригласим Совет родительской общественности, депутата нашего округа и индивидуальных предпринимателей села для презентации нашего проекта, предложим поддержать школьную инициативу и  оказать посильную помощь – 10.000, 00 т.р. </a:t>
            </a:r>
          </a:p>
          <a:p>
            <a:pPr marL="342900" indent="-342900"/>
            <a:endParaRPr lang="ru-RU"/>
          </a:p>
          <a:p>
            <a:pPr marL="342900" indent="-342900" algn="ctr"/>
            <a:r>
              <a:rPr lang="ru-RU" sz="2400" b="1">
                <a:solidFill>
                  <a:schemeClr val="accent1"/>
                </a:solidFill>
                <a:latin typeface="Calibri" pitchFamily="34" charset="0"/>
              </a:rPr>
              <a:t>Итого: 370 000 рублей.</a:t>
            </a:r>
          </a:p>
          <a:p>
            <a:pPr marL="342900" indent="-342900" algn="ctr"/>
            <a:r>
              <a:rPr lang="ru-RU" sz="2400" b="1">
                <a:solidFill>
                  <a:schemeClr val="accent1"/>
                </a:solidFill>
                <a:latin typeface="Calibri" pitchFamily="34" charset="0"/>
              </a:rPr>
              <a:t>Отделяют нас от «Буфета нашей мечты»!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2" descr="C:\Users\UserOK\Desktop\3.png"/>
          <p:cNvPicPr>
            <a:picLocks noChangeAspect="1" noChangeArrowheads="1"/>
          </p:cNvPicPr>
          <p:nvPr/>
        </p:nvPicPr>
        <p:blipFill>
          <a:blip r:embed="rId3"/>
          <a:srcRect l="758" t="22440" r="2274"/>
          <a:stretch>
            <a:fillRect/>
          </a:stretch>
        </p:blipFill>
        <p:spPr bwMode="auto">
          <a:xfrm>
            <a:off x="0" y="1700213"/>
            <a:ext cx="12192000" cy="5157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2" name="Рисунок 4" descr="ппми-лого-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95400" y="285750"/>
            <a:ext cx="1798638" cy="125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3" name="Рисунок 7" descr="Региональный логотип (для презентации)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496300" y="268288"/>
            <a:ext cx="1738313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4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464050" y="177800"/>
            <a:ext cx="4032250" cy="1522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5" name="TextBox 10"/>
          <p:cNvSpPr txBox="1">
            <a:spLocks noChangeArrowheads="1"/>
          </p:cNvSpPr>
          <p:nvPr/>
        </p:nvSpPr>
        <p:spPr bwMode="auto">
          <a:xfrm>
            <a:off x="719138" y="2781300"/>
            <a:ext cx="10380662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5400">
                <a:solidFill>
                  <a:schemeClr val="accent1"/>
                </a:solidFill>
                <a:latin typeface="Calibri" pitchFamily="34" charset="0"/>
              </a:rPr>
              <a:t>Спасибо за внимание!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2014</TotalTime>
  <Words>422</Words>
  <Application>Microsoft Office PowerPoint</Application>
  <PresentationFormat>Произвольный</PresentationFormat>
  <Paragraphs>74</Paragraphs>
  <Slides>7</Slides>
  <Notes>6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Шаблон оформления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14" baseType="lpstr">
      <vt:lpstr>Arial</vt:lpstr>
      <vt:lpstr>Calibri Light</vt:lpstr>
      <vt:lpstr>Calibri</vt:lpstr>
      <vt:lpstr>Times New Roman</vt:lpstr>
      <vt:lpstr>Circe Bold</vt:lpstr>
      <vt:lpstr>Wingdings</vt:lpstr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theworldgraffiti@yandex.ru</dc:creator>
  <cp:lastModifiedBy>Windows User</cp:lastModifiedBy>
  <cp:revision>62</cp:revision>
  <dcterms:created xsi:type="dcterms:W3CDTF">2020-08-28T07:24:46Z</dcterms:created>
  <dcterms:modified xsi:type="dcterms:W3CDTF">2022-12-21T04:41:49Z</dcterms:modified>
</cp:coreProperties>
</file>