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7" r:id="rId2"/>
    <p:sldId id="278" r:id="rId3"/>
    <p:sldId id="292" r:id="rId4"/>
    <p:sldId id="293" r:id="rId5"/>
    <p:sldId id="294" r:id="rId6"/>
    <p:sldId id="296" r:id="rId7"/>
    <p:sldId id="295" r:id="rId8"/>
    <p:sldId id="297" r:id="rId9"/>
    <p:sldId id="298" r:id="rId10"/>
    <p:sldId id="287" r:id="rId11"/>
    <p:sldId id="291" r:id="rId12"/>
    <p:sldId id="285" r:id="rId13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8204B"/>
    <a:srgbClr val="56CC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07" autoAdjust="0"/>
    <p:restoredTop sz="99424" autoAdjust="0"/>
  </p:normalViewPr>
  <p:slideViewPr>
    <p:cSldViewPr snapToGrid="0">
      <p:cViewPr>
        <p:scale>
          <a:sx n="75" d="100"/>
          <a:sy n="75" d="100"/>
        </p:scale>
        <p:origin x="-79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75F851-4660-4D3B-9C66-EBFB94BB1A0E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200E1A6-368D-4C67-91CB-F08E176994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87F213F-BD6C-4A99-810C-CD0C3B3E951E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E2AFDCF-9076-4A6F-82A4-ECE20556B32A}" type="slidenum">
              <a:rPr lang="ru-RU" sz="1200">
                <a:latin typeface="+mn-lt"/>
              </a:rPr>
              <a:pPr algn="r">
                <a:defRPr/>
              </a:pPr>
              <a:t>11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9190255-030B-45E4-AD16-ED98A5432A95}" type="slidenum">
              <a:rPr lang="ru-RU" sz="1200">
                <a:latin typeface="+mn-lt"/>
              </a:rPr>
              <a:pPr algn="r">
                <a:defRPr/>
              </a:pPr>
              <a:t>12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ED25E55-AB98-49CB-B3C2-8CEB08A4C75E}" type="slidenum">
              <a:rPr lang="ru-RU" sz="1200">
                <a:latin typeface="+mn-lt"/>
              </a:rPr>
              <a:pPr algn="r">
                <a:defRPr/>
              </a:pPr>
              <a:t>3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C1187D37-3C8E-418C-8A51-9C1D6F2CE685}" type="slidenum">
              <a:rPr lang="ru-RU" sz="1200">
                <a:latin typeface="+mn-lt"/>
              </a:rPr>
              <a:pPr algn="r">
                <a:defRPr/>
              </a:pPr>
              <a:t>4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AC66CDC-7F2D-4E3B-B36F-B544A23CE5FB}" type="slidenum">
              <a:rPr lang="ru-RU" sz="1200">
                <a:latin typeface="+mn-lt"/>
              </a:rPr>
              <a:pPr algn="r">
                <a:defRPr/>
              </a:pPr>
              <a:t>5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79FEF7F-6083-4A13-BBB2-629188E49342}" type="slidenum">
              <a:rPr lang="ru-RU" sz="1200">
                <a:latin typeface="+mn-lt"/>
              </a:rPr>
              <a:pPr algn="r">
                <a:defRPr/>
              </a:pPr>
              <a:t>6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802752E-F213-42C4-B46D-CA59280A98F1}" type="slidenum">
              <a:rPr lang="ru-RU" sz="1200">
                <a:latin typeface="+mn-lt"/>
              </a:rPr>
              <a:pPr algn="r">
                <a:defRPr/>
              </a:pPr>
              <a:t>7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BD7009E-1E10-4D5F-B866-2E85D80AAF8E}" type="slidenum">
              <a:rPr lang="ru-RU" sz="1200">
                <a:latin typeface="+mn-lt"/>
              </a:rPr>
              <a:pPr algn="r">
                <a:defRPr/>
              </a:pPr>
              <a:t>8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7651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4301A268-37B1-4E78-9F96-77B37528E15C}" type="slidenum">
              <a:rPr lang="ru-RU" sz="1200">
                <a:latin typeface="+mn-lt"/>
              </a:rPr>
              <a:pPr algn="r">
                <a:defRPr/>
              </a:pPr>
              <a:t>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6387" name="Номер слайда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0B17D152-3A7E-42CA-B394-F11CF69946A8}" type="slidenum">
              <a:rPr lang="ru-RU" sz="1200">
                <a:latin typeface="+mn-lt"/>
              </a:rPr>
              <a:pPr algn="r">
                <a:defRPr/>
              </a:pPr>
              <a:t>10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AE9116-EEC8-4235-80F5-F0DA1CE08EE2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2752B2-C73C-4BA6-9FAD-75D3C27B42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9ACAB-866E-47D0-80F6-2A4685C186A7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5E613-CA80-404C-A067-136AA4F2A9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05A50-462A-4232-A40B-1E012DD49BE9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6AAAAA-4113-4CF2-96DF-BAC048CEDA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A306-5F4A-4968-85C6-087BBCD21BBB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C3C7-26BC-4D7E-BDC3-CCF921B6A0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DE87A7-A203-407A-A6FE-04672FF3F891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BA0B4F-5A1C-4078-98CD-7053BE3FD5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05195D-1FC6-4E54-84C9-868C68C3C8F8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BF2AC-474D-4D5F-BA8B-472299A257E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11980-142A-47CC-B371-E73B1D7CAC75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4206-F14F-4823-8FC1-E8BA7236B5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ABAF0-631A-49FD-903E-EE5807E0CF8A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97668F-62E8-44D6-8BF3-9D63FB8E9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92607-D231-4C1F-8155-D01A18ADDFFB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863F5-745B-4166-920A-81716F78C5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65439-E4B7-4D2A-95F1-6885E103DBAC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3CFC9-7E78-479D-9FDB-71FD7E3018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B784C-E8C8-4988-999C-97A86FBC8CC2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E9AB4F-BEAA-4474-A348-62671E5459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AC8C4F-E18B-4BD1-9275-DBF80AD661C9}" type="datetimeFigureOut">
              <a:rPr lang="ru-RU"/>
              <a:pPr>
                <a:defRPr/>
              </a:pPr>
              <a:t>22.12.2022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01035FD-59D6-4274-BDAA-86DD1C468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UserOK\Desktop\3.png"/>
          <p:cNvPicPr>
            <a:picLocks noChangeAspect="1" noChangeArrowheads="1"/>
          </p:cNvPicPr>
          <p:nvPr/>
        </p:nvPicPr>
        <p:blipFill>
          <a:blip r:embed="rId2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Содержимое 12"/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897438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Муниципальное бюджетное общеобразовательное учреждение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 Селекционная средняя общеобразовательная школа</a:t>
            </a:r>
          </a:p>
          <a:p>
            <a:pPr algn="ctr" eaLnBrk="1" hangingPunct="1">
              <a:buFont typeface="Arial" charset="0"/>
              <a:buNone/>
            </a:pPr>
            <a:r>
              <a:rPr lang="ru-RU" sz="1800" smtClean="0">
                <a:solidFill>
                  <a:schemeClr val="accent1"/>
                </a:solidFill>
                <a:latin typeface="Times New Roman" pitchFamily="18" charset="0"/>
              </a:rPr>
              <a:t>г.Славгород, Алтайский край</a:t>
            </a:r>
          </a:p>
          <a:p>
            <a:pPr algn="ctr" eaLnBrk="1" hangingPunct="1">
              <a:buFont typeface="Arial" charset="0"/>
              <a:buNone/>
            </a:pPr>
            <a:r>
              <a:rPr lang="ru-RU" sz="3600" smtClean="0">
                <a:solidFill>
                  <a:srgbClr val="E8204B"/>
                </a:solidFill>
                <a:latin typeface="Times New Roman" pitchFamily="18" charset="0"/>
              </a:rPr>
              <a:t>Арт- холл</a:t>
            </a:r>
            <a:r>
              <a:rPr lang="ru-RU" sz="4700" smtClean="0">
                <a:solidFill>
                  <a:srgbClr val="E8204B"/>
                </a:solidFill>
                <a:latin typeface="Circe Bold"/>
              </a:rPr>
              <a:t> </a:t>
            </a:r>
          </a:p>
          <a:p>
            <a:pPr algn="ctr" eaLnBrk="1" hangingPunct="1">
              <a:buFont typeface="Arial" charset="0"/>
              <a:buNone/>
            </a:pPr>
            <a:r>
              <a:rPr lang="ru-RU" sz="3200" smtClean="0">
                <a:solidFill>
                  <a:srgbClr val="E8204B"/>
                </a:solidFill>
                <a:latin typeface="Times New Roman" pitchFamily="18" charset="0"/>
              </a:rPr>
              <a:t>«Культурная среда»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rgbClr val="E8204B"/>
                </a:solidFill>
                <a:latin typeface="Times New Roman" pitchFamily="18" charset="0"/>
              </a:rPr>
              <a:t>(первоначальное название проекта:</a:t>
            </a:r>
          </a:p>
          <a:p>
            <a:pPr algn="ctr" eaLnBrk="1" hangingPunct="1">
              <a:buFont typeface="Arial" charset="0"/>
              <a:buNone/>
            </a:pPr>
            <a:r>
              <a:rPr lang="ru-RU" sz="2000" smtClean="0">
                <a:solidFill>
                  <a:srgbClr val="E8204B"/>
                </a:solidFill>
                <a:latin typeface="Times New Roman" pitchFamily="18" charset="0"/>
              </a:rPr>
              <a:t>Многофункциональная творческая студия «Талантия»)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Рабочая группа: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Веремеенко Матвей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Прокопенко Ирина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2"/>
                </a:solidFill>
                <a:latin typeface="Times New Roman" pitchFamily="18" charset="0"/>
              </a:rPr>
              <a:t>Черникова Валерия</a:t>
            </a:r>
          </a:p>
          <a:p>
            <a:pPr eaLnBrk="1" hangingPunct="1">
              <a:buFont typeface="Arial" charset="0"/>
              <a:buNone/>
            </a:pPr>
            <a:r>
              <a:rPr lang="ru-RU" sz="1600" smtClean="0">
                <a:solidFill>
                  <a:schemeClr val="accent1"/>
                </a:solidFill>
                <a:latin typeface="Times New Roman" pitchFamily="18" charset="0"/>
              </a:rPr>
              <a:t>                                                                                                    2022 год</a:t>
            </a:r>
          </a:p>
          <a:p>
            <a:pPr eaLnBrk="1" hangingPunct="1">
              <a:buFont typeface="Arial" charset="0"/>
              <a:buNone/>
            </a:pPr>
            <a:endParaRPr lang="ru-RU" sz="1800" smtClean="0">
              <a:solidFill>
                <a:schemeClr val="accent1"/>
              </a:solidFill>
              <a:latin typeface="Calibri Light" pitchFamily="34" charset="0"/>
            </a:endParaRPr>
          </a:p>
        </p:txBody>
      </p:sp>
      <p:pic>
        <p:nvPicPr>
          <p:cNvPr id="14339" name="Рисунок 4" descr="ппми-лого-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285750"/>
            <a:ext cx="160496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96300" y="268288"/>
            <a:ext cx="16208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4050" y="177800"/>
            <a:ext cx="4110038" cy="127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Содержимое 12"/>
          <p:cNvSpPr>
            <a:spLocks noGrp="1"/>
          </p:cNvSpPr>
          <p:nvPr>
            <p:ph idx="4294967295"/>
          </p:nvPr>
        </p:nvSpPr>
        <p:spPr>
          <a:xfrm>
            <a:off x="838200" y="1355725"/>
            <a:ext cx="10515600" cy="4821238"/>
          </a:xfrm>
        </p:spPr>
        <p:txBody>
          <a:bodyPr/>
          <a:lstStyle/>
          <a:p>
            <a:pPr marL="533400" indent="-533400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2E75B6"/>
                </a:solidFill>
                <a:latin typeface="Times New Roman" pitchFamily="18" charset="0"/>
              </a:rPr>
              <a:t>                                                    Бюджет проекта – 370 000, рублей.</a:t>
            </a:r>
          </a:p>
          <a:p>
            <a:pPr marL="533400" indent="-533400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2E75B6"/>
                </a:solidFill>
                <a:latin typeface="Times New Roman" pitchFamily="18" charset="0"/>
              </a:rPr>
              <a:t>Расходы проекта: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Современная (встроенная, передвижная, корпусная, мягкая) мебель для библиотеки– 160 000, 00 рублей;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Компьютерное и мультимедийное оборудование – 90 000,00 рублей;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Звуковое и световое оборудование – 50 000,00 рублей; 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Оборудование для театральной деятельности – 25 000,00 рублей;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Пополнение библиотечного фонда – 25 000,00 рублей;</a:t>
            </a:r>
          </a:p>
          <a:p>
            <a:pPr marL="533400" indent="-533400" eaLnBrk="1" hangingPunct="1">
              <a:buFont typeface="Arial" charset="0"/>
              <a:buAutoNum type="arabicPeriod"/>
            </a:pPr>
            <a:r>
              <a:rPr lang="ru-RU" sz="1600" smtClean="0">
                <a:latin typeface="Times New Roman" pitchFamily="18" charset="0"/>
              </a:rPr>
              <a:t>Ремонт помещения – 20 000,00 рублей.</a:t>
            </a:r>
            <a:endParaRPr lang="ru-RU" smtClean="0">
              <a:latin typeface="Circe Bold"/>
            </a:endParaRPr>
          </a:p>
          <a:p>
            <a:pPr marL="533400" indent="-533400" eaLnBrk="1" hangingPunct="1">
              <a:buFont typeface="Arial" charset="0"/>
              <a:buNone/>
            </a:pPr>
            <a:r>
              <a:rPr lang="ru-RU" sz="2000" b="1" smtClean="0">
                <a:solidFill>
                  <a:srgbClr val="2E75B6"/>
                </a:solidFill>
                <a:latin typeface="Times New Roman" pitchFamily="18" charset="0"/>
              </a:rPr>
              <a:t>Средства на реализацию проекта:</a:t>
            </a:r>
          </a:p>
          <a:p>
            <a:pPr marL="533400" indent="-533400"/>
            <a:r>
              <a:rPr lang="ru-RU" sz="1800" smtClean="0">
                <a:latin typeface="Times New Roman" pitchFamily="18" charset="0"/>
              </a:rPr>
              <a:t>Средства краевого бюджета 350 000,00 рублей;</a:t>
            </a:r>
          </a:p>
          <a:p>
            <a:pPr marL="533400" indent="-533400"/>
            <a:r>
              <a:rPr lang="ru-RU" sz="1800" smtClean="0">
                <a:latin typeface="Times New Roman" pitchFamily="18" charset="0"/>
              </a:rPr>
              <a:t> Акция по сбору макулатуры- 10 000,00 рублей;</a:t>
            </a:r>
          </a:p>
          <a:p>
            <a:pPr marL="533400" indent="-533400"/>
            <a:r>
              <a:rPr lang="ru-RU" sz="1800" smtClean="0">
                <a:latin typeface="Times New Roman" pitchFamily="18" charset="0"/>
              </a:rPr>
              <a:t> Спонсорская помощь  – 10 000, 00 рублей. </a:t>
            </a:r>
          </a:p>
          <a:p>
            <a:pPr marL="533400" indent="-533400" eaLnBrk="1" hangingPunct="1">
              <a:buFont typeface="Arial" charset="0"/>
              <a:buNone/>
            </a:pPr>
            <a:endParaRPr lang="ru-RU" sz="1800" smtClean="0">
              <a:latin typeface="Times New Roman" pitchFamily="18" charset="0"/>
            </a:endParaRPr>
          </a:p>
          <a:p>
            <a:pPr marL="533400" indent="-533400" eaLnBrk="1" hangingPunct="1">
              <a:buFont typeface="Arial" charset="0"/>
              <a:buNone/>
            </a:pPr>
            <a:endParaRPr lang="ru-RU" sz="1800" smtClean="0">
              <a:latin typeface="Times New Roman" pitchFamily="18" charset="0"/>
            </a:endParaRPr>
          </a:p>
        </p:txBody>
      </p:sp>
      <p:pic>
        <p:nvPicPr>
          <p:cNvPr id="31747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399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9161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4" name="Содержимое 12"/>
          <p:cNvSpPr>
            <a:spLocks noGrp="1"/>
          </p:cNvSpPr>
          <p:nvPr>
            <p:ph idx="4294967295"/>
          </p:nvPr>
        </p:nvSpPr>
        <p:spPr>
          <a:xfrm>
            <a:off x="1574800" y="1228725"/>
            <a:ext cx="8839200" cy="4325938"/>
          </a:xfrm>
        </p:spPr>
        <p:txBody>
          <a:bodyPr/>
          <a:lstStyle/>
          <a:p>
            <a:pPr marL="533400" indent="-533400" eaLnBrk="1" hangingPunct="1">
              <a:buFont typeface="Arial" charset="0"/>
              <a:buNone/>
            </a:pPr>
            <a:endParaRPr lang="ru-RU" sz="2000" b="1" smtClean="0">
              <a:solidFill>
                <a:srgbClr val="70AD47"/>
              </a:solidFill>
            </a:endParaRPr>
          </a:p>
          <a:p>
            <a:pPr marL="533400" indent="-533400" algn="ctr" eaLnBrk="1" hangingPunct="1">
              <a:buFont typeface="Arial" charset="0"/>
              <a:buNone/>
            </a:pPr>
            <a:r>
              <a:rPr lang="ru-RU" sz="1800" b="1" smtClean="0">
                <a:solidFill>
                  <a:srgbClr val="0070C0"/>
                </a:solidFill>
                <a:latin typeface="Times New Roman" pitchFamily="18" charset="0"/>
              </a:rPr>
              <a:t>  </a:t>
            </a:r>
            <a:r>
              <a:rPr lang="ru-RU" sz="2400" smtClean="0">
                <a:latin typeface="Times New Roman" pitchFamily="18" charset="0"/>
              </a:rPr>
              <a:t>Современные библиотеки уже не должны быть похожими на те скучные помещения советского типа, но продолжают сохранять все свои главные функции – информационную, образовательную, культурную. </a:t>
            </a:r>
          </a:p>
          <a:p>
            <a:pPr marL="533400" indent="-533400" algn="ctr" eaLnBrk="1" hangingPunct="1">
              <a:buFont typeface="Arial" charset="0"/>
              <a:buNone/>
            </a:pPr>
            <a:r>
              <a:rPr lang="ru-RU" sz="2400" smtClean="0">
                <a:latin typeface="Times New Roman" pitchFamily="18" charset="0"/>
              </a:rPr>
              <a:t>Школьная библиотека обязана видоизменяется под потребности современных школьников, превращаясь в стильное пространство для образования и отдыха.</a:t>
            </a:r>
            <a:endParaRPr lang="ru-RU" sz="2400" smtClean="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33795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399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9161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0"/>
          <p:cNvSpPr txBox="1">
            <a:spLocks noChangeArrowheads="1"/>
          </p:cNvSpPr>
          <p:nvPr/>
        </p:nvSpPr>
        <p:spPr bwMode="auto">
          <a:xfrm>
            <a:off x="719138" y="2781300"/>
            <a:ext cx="1038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5400">
                <a:solidFill>
                  <a:schemeClr val="accent1"/>
                </a:solidFill>
                <a:latin typeface="Calibri" pitchFamily="34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Содержимое 1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endParaRPr lang="ru-RU" sz="2000" b="1" smtClean="0">
              <a:solidFill>
                <a:srgbClr val="70AD47"/>
              </a:solidFill>
            </a:endParaRP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b="1" smtClean="0">
                <a:solidFill>
                  <a:srgbClr val="0070C0"/>
                </a:solidFill>
                <a:latin typeface="Times New Roman" pitchFamily="18" charset="0"/>
              </a:rPr>
              <a:t>Цель и задачи проекта: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2400" smtClean="0">
                <a:latin typeface="Times New Roman" pitchFamily="18" charset="0"/>
              </a:rPr>
              <a:t>Создание нового гибкого библиотечного пространства для поддержки образовательных, научных, а также социальноориентированных способов работы и коммуникации.</a:t>
            </a:r>
            <a:r>
              <a:rPr lang="ru-RU" sz="2000" smtClean="0">
                <a:latin typeface="Times New Roman" pitchFamily="18" charset="0"/>
              </a:rPr>
              <a:t> </a:t>
            </a:r>
            <a:r>
              <a:rPr lang="ru-RU" smtClean="0"/>
              <a:t> </a:t>
            </a:r>
            <a:endParaRPr lang="ru-RU" sz="1600" smtClean="0">
              <a:latin typeface="Times New Roman" pitchFamily="18" charset="0"/>
            </a:endParaRPr>
          </a:p>
          <a:p>
            <a:pPr marL="0" indent="0" eaLnBrk="1" hangingPunct="1">
              <a:buFont typeface="Arial" charset="0"/>
              <a:buNone/>
            </a:pPr>
            <a:endParaRPr lang="ru-RU" smtClean="0">
              <a:latin typeface="Circe Bold"/>
            </a:endParaRPr>
          </a:p>
        </p:txBody>
      </p:sp>
      <p:pic>
        <p:nvPicPr>
          <p:cNvPr id="15363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93992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916113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173038" y="1836738"/>
            <a:ext cx="523716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/>
              <a:t>АКТУАЛЬНОСТЬ</a:t>
            </a:r>
          </a:p>
          <a:p>
            <a:pPr algn="ctr"/>
            <a:endParaRPr lang="ru-RU" b="1"/>
          </a:p>
          <a:p>
            <a:pPr algn="ctr"/>
            <a:r>
              <a:rPr lang="ru-RU"/>
              <a:t>Советский образ библиотеки остается в прошлом: место, где можно разговаривать только шепотом, ходить на цыпочках и даже не думать о том, чтобы выпить рядом с книгой воды или кофе. Времена прошли, а советские библиотеки кое – где остались…</a:t>
            </a:r>
          </a:p>
          <a:p>
            <a:pPr algn="ctr"/>
            <a:endParaRPr lang="ru-RU"/>
          </a:p>
          <a:p>
            <a:pPr algn="ctr"/>
            <a:r>
              <a:rPr lang="ru-RU" b="1">
                <a:latin typeface="Times New Roman" pitchFamily="18" charset="0"/>
              </a:rPr>
              <a:t>ЧЕГО ХОТИМ?</a:t>
            </a:r>
          </a:p>
          <a:p>
            <a:pPr algn="ctr"/>
            <a:r>
              <a:rPr lang="ru-RU"/>
              <a:t> Современную школьную библиотеку–комфортное и стильное пространство, которое вдохновляет, располагает к работе и творчеству. </a:t>
            </a:r>
          </a:p>
          <a:p>
            <a:pPr algn="ctr"/>
            <a:endParaRPr lang="ru-RU"/>
          </a:p>
          <a:p>
            <a:pPr algn="ctr"/>
            <a:endParaRPr lang="ru-RU"/>
          </a:p>
        </p:txBody>
      </p:sp>
      <p:pic>
        <p:nvPicPr>
          <p:cNvPr id="17414" name="Picture 8" descr="60ca05d998fc4189944230360ca05d998fce69495109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5000" y="1897063"/>
            <a:ext cx="62611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19856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99350" y="165100"/>
            <a:ext cx="49593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10"/>
          <p:cNvSpPr txBox="1">
            <a:spLocks noChangeArrowheads="1"/>
          </p:cNvSpPr>
          <p:nvPr/>
        </p:nvSpPr>
        <p:spPr bwMode="auto">
          <a:xfrm>
            <a:off x="719138" y="2781300"/>
            <a:ext cx="1038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54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19460" name="AutoShape 8" descr="3fc3cbb2535109b828be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1" name="AutoShape 10" descr="3fc3cbb2535109b828b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9462" name="Rectangle 11"/>
          <p:cNvSpPr>
            <a:spLocks noChangeArrowheads="1"/>
          </p:cNvSpPr>
          <p:nvPr/>
        </p:nvSpPr>
        <p:spPr bwMode="auto">
          <a:xfrm>
            <a:off x="6851650" y="1785938"/>
            <a:ext cx="4843463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>
                <a:latin typeface="Times New Roman" pitchFamily="18" charset="0"/>
              </a:rPr>
              <a:t>Библиотека – это не только помещение для хранения книг и чтения. Здесь дети учатся не школьной программе, а исследованию жизни. Поэтому само пространство должно способствовать тому, чтобы это исследование давалось легко, но что куда важнее – чтобы у детей появилось желание исследовать.</a:t>
            </a:r>
            <a:br>
              <a:rPr lang="ru-RU" sz="2000">
                <a:latin typeface="Times New Roman" pitchFamily="18" charset="0"/>
              </a:rPr>
            </a:br>
            <a:r>
              <a:rPr lang="ru-RU"/>
              <a:t/>
            </a:r>
            <a:br>
              <a:rPr lang="ru-RU"/>
            </a:br>
            <a:endParaRPr lang="ru-RU"/>
          </a:p>
        </p:txBody>
      </p:sp>
      <p:pic>
        <p:nvPicPr>
          <p:cNvPr id="1946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73200" y="0"/>
            <a:ext cx="5588000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189038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10"/>
          <p:cNvSpPr txBox="1">
            <a:spLocks noChangeArrowheads="1"/>
          </p:cNvSpPr>
          <p:nvPr/>
        </p:nvSpPr>
        <p:spPr bwMode="auto">
          <a:xfrm>
            <a:off x="719138" y="2781300"/>
            <a:ext cx="1038066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5400">
              <a:solidFill>
                <a:schemeClr val="accent1"/>
              </a:solidFill>
              <a:latin typeface="Calibri" pitchFamily="34" charset="0"/>
            </a:endParaRPr>
          </a:p>
        </p:txBody>
      </p:sp>
      <p:sp>
        <p:nvSpPr>
          <p:cNvPr id="21510" name="AutoShape 8" descr="3fc3cbb2535109b828be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1" name="AutoShape 10" descr="3fc3cbb2535109b828be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1512" name="Rectangle 11"/>
          <p:cNvSpPr>
            <a:spLocks noChangeArrowheads="1"/>
          </p:cNvSpPr>
          <p:nvPr/>
        </p:nvSpPr>
        <p:spPr bwMode="auto">
          <a:xfrm>
            <a:off x="228600" y="1803400"/>
            <a:ext cx="5629275" cy="256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/>
              <a:t>Светлое помещение, мягкие кресла, книжные стеллажи, соответствующие росту детей, настольные игры и конструкторы, а также интерактивная техника, которая поддерживает интерес ребенка к изучению мира – все это основные составляющие современной школьной библиотеки. Пространство должно функционировать, как место для исследования, взаимодействия и игр, а не бесшумного чтения. </a:t>
            </a:r>
          </a:p>
        </p:txBody>
      </p:sp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7"/>
          <a:srcRect l="18668" t="14236" r="13214" b="13020"/>
          <a:stretch>
            <a:fillRect/>
          </a:stretch>
        </p:blipFill>
        <p:spPr bwMode="auto">
          <a:xfrm>
            <a:off x="6284913" y="1554163"/>
            <a:ext cx="5462587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10"/>
          <p:cNvSpPr txBox="1">
            <a:spLocks noChangeArrowheads="1"/>
          </p:cNvSpPr>
          <p:nvPr/>
        </p:nvSpPr>
        <p:spPr bwMode="auto">
          <a:xfrm>
            <a:off x="719138" y="1790700"/>
            <a:ext cx="10380662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>
                <a:latin typeface="Times New Roman" pitchFamily="18" charset="0"/>
              </a:rPr>
              <a:t>Зонирование в школьной библиотеке</a:t>
            </a:r>
            <a:endParaRPr lang="ru-RU" sz="2400">
              <a:latin typeface="Times New Roman" pitchFamily="18" charset="0"/>
            </a:endParaRPr>
          </a:p>
          <a:p>
            <a:pPr algn="ctr"/>
            <a:r>
              <a:rPr lang="ru-RU" sz="2400">
                <a:latin typeface="Times New Roman" pitchFamily="18" charset="0"/>
              </a:rPr>
              <a:t>Чтобы превратить помещение библиотеки в максимально комфортное и функциональное пространство, нужно разделить его на зоны. Не стоит устанавливать жестких границ, каждый желающий должен иметь возможность свободно переходить из одной зоны в другую. Зонирование позволит учителям и детям всех возрастов полностью использовать библиотечное пространство.</a:t>
            </a:r>
            <a:endParaRPr lang="ru-RU" sz="2400">
              <a:solidFill>
                <a:schemeClr val="accent1"/>
              </a:solidFill>
              <a:latin typeface="Times New Roman" pitchFamily="18" charset="0"/>
            </a:endParaRPr>
          </a:p>
          <a:p>
            <a:pPr algn="ctr"/>
            <a:endParaRPr lang="ru-RU" sz="2400">
              <a:solidFill>
                <a:schemeClr val="accent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Box 10"/>
          <p:cNvSpPr txBox="1">
            <a:spLocks noChangeArrowheads="1"/>
          </p:cNvSpPr>
          <p:nvPr/>
        </p:nvSpPr>
        <p:spPr bwMode="auto">
          <a:xfrm>
            <a:off x="985838" y="1662113"/>
            <a:ext cx="4094162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</a:rPr>
              <a:t>Рабочая зона</a:t>
            </a:r>
          </a:p>
          <a:p>
            <a:pPr algn="ctr"/>
            <a:endParaRPr lang="ru-RU" sz="1600">
              <a:latin typeface="Times New Roman" pitchFamily="18" charset="0"/>
            </a:endParaRPr>
          </a:p>
          <a:p>
            <a:pPr algn="ctr"/>
            <a:r>
              <a:rPr lang="ru-RU" sz="1600">
                <a:latin typeface="Times New Roman" pitchFamily="18" charset="0"/>
              </a:rPr>
              <a:t>Рабочая зона в библиотеке – это место, куда ученики могут прийти перед началом урока, доделать домашнее задание, изучить литературу к занятию или поработать над проектом. Зона оснащается удобными рабочими столами и стульями. Хороший вариант – использование мебели-трансформера. В зависимости от задач можно быстро организовать рабочие места для индивидуальной или коллективной работы.</a:t>
            </a:r>
            <a:endParaRPr lang="ru-RU" sz="1600" b="1">
              <a:latin typeface="Times New Roman" pitchFamily="18" charset="0"/>
            </a:endParaRPr>
          </a:p>
        </p:txBody>
      </p:sp>
      <p:pic>
        <p:nvPicPr>
          <p:cNvPr id="25606" name="Picture 7"/>
          <p:cNvPicPr>
            <a:picLocks noChangeAspect="1" noChangeArrowheads="1"/>
          </p:cNvPicPr>
          <p:nvPr/>
        </p:nvPicPr>
        <p:blipFill>
          <a:blip r:embed="rId7"/>
          <a:srcRect l="13695" t="28915" r="31097" b="18802"/>
          <a:stretch>
            <a:fillRect/>
          </a:stretch>
        </p:blipFill>
        <p:spPr bwMode="auto">
          <a:xfrm>
            <a:off x="5334000" y="1812925"/>
            <a:ext cx="63119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0"/>
          <p:cNvSpPr txBox="1">
            <a:spLocks noChangeArrowheads="1"/>
          </p:cNvSpPr>
          <p:nvPr/>
        </p:nvSpPr>
        <p:spPr bwMode="auto">
          <a:xfrm>
            <a:off x="249238" y="1662113"/>
            <a:ext cx="4970462" cy="348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1400" b="1">
              <a:latin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</a:rPr>
              <a:t>Зона отдыха</a:t>
            </a:r>
          </a:p>
          <a:p>
            <a:pPr algn="ctr"/>
            <a:endParaRPr lang="ru-RU" sz="1600">
              <a:latin typeface="Times New Roman" pitchFamily="18" charset="0"/>
            </a:endParaRPr>
          </a:p>
          <a:p>
            <a:pPr algn="ctr"/>
            <a:r>
              <a:rPr lang="ru-RU" sz="1600">
                <a:latin typeface="Times New Roman" pitchFamily="18" charset="0"/>
              </a:rPr>
              <a:t>В школе обязательно должно быть место для психологической разгрузки детей. В библиотеке зону отдыха можно оформить мягкими бескаркасными креслами, пуфами, настольными играми, стеллажами с интересной литературой. Сюда школьники могут приходить в перерывах между занятиями чтобы отвлечься, пообщаться с друзьями и даже немного подремать в удобном кресле, а после отдохнувшим и с новыми силами, возвращаться к урокам.</a:t>
            </a:r>
            <a:endParaRPr lang="ru-RU" sz="1600" b="1">
              <a:latin typeface="Times New Roman" pitchFamily="18" charset="0"/>
            </a:endParaRPr>
          </a:p>
          <a:p>
            <a:pPr algn="ctr"/>
            <a:endParaRPr lang="ru-RU" sz="160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7654" name="Picture 7"/>
          <p:cNvPicPr>
            <a:picLocks noChangeAspect="1" noChangeArrowheads="1"/>
          </p:cNvPicPr>
          <p:nvPr/>
        </p:nvPicPr>
        <p:blipFill>
          <a:blip r:embed="rId7"/>
          <a:srcRect l="13695" t="26247" r="44347" b="26753"/>
          <a:stretch>
            <a:fillRect/>
          </a:stretch>
        </p:blipFill>
        <p:spPr bwMode="auto">
          <a:xfrm>
            <a:off x="5511800" y="1600200"/>
            <a:ext cx="6159500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UserOK\Desktop\3.png"/>
          <p:cNvPicPr>
            <a:picLocks noChangeAspect="1" noChangeArrowheads="1"/>
          </p:cNvPicPr>
          <p:nvPr/>
        </p:nvPicPr>
        <p:blipFill>
          <a:blip r:embed="rId3"/>
          <a:srcRect l="758" t="22440" r="2274"/>
          <a:stretch>
            <a:fillRect/>
          </a:stretch>
        </p:blipFill>
        <p:spPr bwMode="auto">
          <a:xfrm>
            <a:off x="0" y="1700213"/>
            <a:ext cx="12192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Рисунок 4" descr="ппми-лого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285750"/>
            <a:ext cx="1798638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Рисунок 7" descr="Региональный логотип (для презентации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96300" y="268288"/>
            <a:ext cx="1738313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64050" y="177800"/>
            <a:ext cx="4032250" cy="152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TextBox 10"/>
          <p:cNvSpPr txBox="1">
            <a:spLocks noChangeArrowheads="1"/>
          </p:cNvSpPr>
          <p:nvPr/>
        </p:nvSpPr>
        <p:spPr bwMode="auto">
          <a:xfrm>
            <a:off x="228600" y="1522413"/>
            <a:ext cx="5948363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>
                <a:latin typeface="Times New Roman" pitchFamily="18" charset="0"/>
              </a:rPr>
              <a:t>Презентационная зона</a:t>
            </a:r>
            <a:endParaRPr lang="ru-RU" sz="1600">
              <a:latin typeface="Times New Roman" pitchFamily="18" charset="0"/>
            </a:endParaRPr>
          </a:p>
          <a:p>
            <a:pPr algn="ctr"/>
            <a:r>
              <a:rPr lang="ru-RU" sz="1600">
                <a:latin typeface="Times New Roman" pitchFamily="18" charset="0"/>
              </a:rPr>
              <a:t>Зона для презентации позволит проводить в библиотеке лекции, семинары, открытые уроки, различные мероприятия по защите школьных проектов и др. В этом месте можно собраться для просмотра интересного обучающего фильма или видеороликов по теме занятия. Зона оснащается современным оборудованием – например, интерактивной панелью или комплектом – интерактивная доска + проектор.</a:t>
            </a:r>
          </a:p>
          <a:p>
            <a:pPr algn="ctr"/>
            <a:endParaRPr lang="ru-RU" sz="1600">
              <a:latin typeface="Times New Roman" pitchFamily="18" charset="0"/>
            </a:endParaRPr>
          </a:p>
          <a:p>
            <a:pPr algn="ctr"/>
            <a:r>
              <a:rPr lang="ru-RU" sz="1600" b="1">
                <a:latin typeface="Times New Roman" pitchFamily="18" charset="0"/>
              </a:rPr>
              <a:t>Театральная зона</a:t>
            </a:r>
          </a:p>
          <a:p>
            <a:pPr algn="ctr"/>
            <a:r>
              <a:rPr lang="ru-RU" sz="1600">
                <a:latin typeface="Times New Roman" pitchFamily="18" charset="0"/>
              </a:rPr>
              <a:t>Позволит осуществить качественное </a:t>
            </a:r>
            <a:r>
              <a:rPr lang="ru-RU" sz="1600"/>
              <a:t>развитие школьной театральной студии для реализации творческого потенциала школьников и педагогов. </a:t>
            </a:r>
            <a:r>
              <a:rPr lang="ru-RU" sz="1600">
                <a:latin typeface="Times New Roman" pitchFamily="18" charset="0"/>
              </a:rPr>
              <a:t> </a:t>
            </a:r>
          </a:p>
          <a:p>
            <a:pPr algn="ctr"/>
            <a:endParaRPr lang="ru-RU" sz="1600">
              <a:latin typeface="Times New Roman" pitchFamily="18" charset="0"/>
            </a:endParaRPr>
          </a:p>
          <a:p>
            <a:pPr algn="ctr"/>
            <a:endParaRPr lang="ru-RU" sz="1600">
              <a:solidFill>
                <a:schemeClr val="accent1"/>
              </a:solidFill>
              <a:latin typeface="Times New Roman" pitchFamily="18" charset="0"/>
            </a:endParaRPr>
          </a:p>
        </p:txBody>
      </p:sp>
      <p:pic>
        <p:nvPicPr>
          <p:cNvPr id="29702" name="Picture 8" descr="1582053935_4-p-dizain-kabinetov-nachalnikh-klassov-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1450" y="1470025"/>
            <a:ext cx="53832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537</Words>
  <Application>Microsoft Office PowerPoint</Application>
  <PresentationFormat>Произвольный</PresentationFormat>
  <Paragraphs>64</Paragraphs>
  <Slides>12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 Light</vt:lpstr>
      <vt:lpstr>Calibri</vt:lpstr>
      <vt:lpstr>Times New Roman</vt:lpstr>
      <vt:lpstr>Circe Bold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theworldgraffiti@yandex.ru</dc:creator>
  <cp:lastModifiedBy>Windows User</cp:lastModifiedBy>
  <cp:revision>63</cp:revision>
  <dcterms:created xsi:type="dcterms:W3CDTF">2020-08-28T07:24:46Z</dcterms:created>
  <dcterms:modified xsi:type="dcterms:W3CDTF">2022-12-22T01:25:45Z</dcterms:modified>
</cp:coreProperties>
</file>