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7" r:id="rId3"/>
  </p:sldMasterIdLst>
  <p:notesMasterIdLst>
    <p:notesMasterId r:id="rId11"/>
  </p:notes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lvl="0"/>
            <a:r>
              <a:rPr lang="ru-RU" noProof="0"/>
              <a:t>                                       </a:t>
            </a: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ru-RU" noProof="0"/>
              <a:t>Для правки формата примечаний щёлкните мышью</a:t>
            </a:r>
          </a:p>
        </p:txBody>
      </p:sp>
      <p:sp>
        <p:nvSpPr>
          <p:cNvPr id="1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</a:p>
        </p:txBody>
      </p:sp>
      <p:sp>
        <p:nvSpPr>
          <p:cNvPr id="156" name="PlaceHolder 4"/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</a:p>
        </p:txBody>
      </p:sp>
      <p:sp>
        <p:nvSpPr>
          <p:cNvPr id="157" name="PlaceHolder 5"/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</a:p>
        </p:txBody>
      </p:sp>
      <p:sp>
        <p:nvSpPr>
          <p:cNvPr id="158" name="PlaceHolder 6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AEF53D0C-1C5C-4AB7-85ED-E9A5DFEF3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4413" cy="3427413"/>
          </a:xfrm>
          <a:noFill/>
        </p:spPr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spc="-1"/>
          </a:p>
        </p:txBody>
      </p:sp>
      <p:sp>
        <p:nvSpPr>
          <p:cNvPr id="201" name="CustomShape 3"/>
          <p:cNvSpPr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2BDFD2-D706-4264-8698-28D0F8349E20}" type="slidenum">
              <a:rPr lang="ru-RU" sz="1200" spc="-1">
                <a:solidFill>
                  <a:srgbClr val="000000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spc="-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4413" cy="3427413"/>
          </a:xfrm>
          <a:noFill/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spc="-1"/>
          </a:p>
        </p:txBody>
      </p:sp>
      <p:sp>
        <p:nvSpPr>
          <p:cNvPr id="204" name="CustomShape 3"/>
          <p:cNvSpPr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34B035A-3917-419D-A47F-C45C09E59056}" type="slidenum">
              <a:rPr lang="ru-RU" sz="1200" spc="-1">
                <a:solidFill>
                  <a:srgbClr val="000000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spc="-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4413" cy="3427413"/>
          </a:xfrm>
          <a:noFill/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spc="-1"/>
          </a:p>
        </p:txBody>
      </p:sp>
      <p:sp>
        <p:nvSpPr>
          <p:cNvPr id="210" name="CustomShape 3"/>
          <p:cNvSpPr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C9A963-3C71-4924-9178-EB7E7B7F76F2}" type="slidenum">
              <a:rPr lang="ru-RU" sz="1200" spc="-1">
                <a:solidFill>
                  <a:srgbClr val="000000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spc="-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4413" cy="3427413"/>
          </a:xfrm>
          <a:noFill/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spc="-1"/>
          </a:p>
        </p:txBody>
      </p:sp>
      <p:sp>
        <p:nvSpPr>
          <p:cNvPr id="213" name="CustomShape 3"/>
          <p:cNvSpPr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2B4541-2C9D-4090-A7E3-95B608994010}" type="slidenum">
              <a:rPr lang="ru-RU" sz="1200" spc="-1">
                <a:solidFill>
                  <a:srgbClr val="000000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spc="-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28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963"/>
            <a:ext cx="109728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ceHolder 1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121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600" y="1604963"/>
            <a:ext cx="10971213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1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121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600" y="1604963"/>
            <a:ext cx="10971213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ChangeAspect="1" noChangeArrowheads="1"/>
          </p:cNvPicPr>
          <p:nvPr/>
        </p:nvPicPr>
        <p:blipFill>
          <a:blip r:embed="rId2"/>
          <a:srcRect l="757" t="22440" r="2277"/>
          <a:stretch>
            <a:fillRect/>
          </a:stretch>
        </p:blipFill>
        <p:spPr bwMode="auto">
          <a:xfrm>
            <a:off x="0" y="1700213"/>
            <a:ext cx="12190413" cy="5156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60" name="CustomShape 1"/>
          <p:cNvSpPr/>
          <p:nvPr/>
        </p:nvSpPr>
        <p:spPr>
          <a:xfrm>
            <a:off x="982663" y="1341438"/>
            <a:ext cx="10515600" cy="43497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013" algn="ct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endParaRPr lang="ru-RU" sz="4800">
              <a:solidFill>
                <a:srgbClr val="C55A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7013" algn="ct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r>
              <a:rPr lang="ru-RU" sz="4800">
                <a:solidFill>
                  <a:srgbClr val="C55A11"/>
                </a:solidFill>
                <a:latin typeface="Times New Roman" pitchFamily="18" charset="0"/>
                <a:cs typeface="Times New Roman" pitchFamily="18" charset="0"/>
              </a:rPr>
              <a:t>«Олимпийский резерв»</a:t>
            </a:r>
          </a:p>
          <a:p>
            <a:pPr marL="228600" indent="-227013" algn="ct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r>
              <a:rPr lang="ru-RU">
                <a:latin typeface="Times New Roman" pitchFamily="18" charset="0"/>
                <a:cs typeface="Arial" charset="0"/>
              </a:rPr>
              <a:t>Спортивная площадка для баскетбола, волейбола и минифутбола 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marL="228600" indent="-227013" algn="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endParaRPr lang="ru-RU" sz="23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7013" algn="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r>
              <a:rPr lang="ru-RU" sz="2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Рабочая группа: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28600" indent="-227013" algn="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28600" indent="-227013" algn="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r>
              <a:rPr lang="ru-RU" sz="2300">
                <a:latin typeface="Times New Roman" pitchFamily="18" charset="0"/>
                <a:cs typeface="Times New Roman" pitchFamily="18" charset="0"/>
              </a:rPr>
              <a:t>РезниченкоАнтон</a:t>
            </a:r>
          </a:p>
          <a:p>
            <a:pPr marL="228600" indent="-227013" algn="r">
              <a:lnSpc>
                <a:spcPct val="90000"/>
              </a:lnSpc>
              <a:spcBef>
                <a:spcPts val="288"/>
              </a:spcBef>
              <a:spcAft>
                <a:spcPts val="288"/>
              </a:spcAft>
              <a:defRPr/>
            </a:pPr>
            <a:r>
              <a:rPr lang="ru-RU" sz="2300">
                <a:latin typeface="Times New Roman" pitchFamily="18" charset="0"/>
                <a:cs typeface="Times New Roman" pitchFamily="18" charset="0"/>
              </a:rPr>
              <a:t>Косинский Никита</a:t>
            </a:r>
          </a:p>
        </p:txBody>
      </p:sp>
      <p:pic>
        <p:nvPicPr>
          <p:cNvPr id="41987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85750"/>
            <a:ext cx="1603375" cy="10747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198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300" y="268288"/>
            <a:ext cx="1619250" cy="9890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64050" y="177800"/>
            <a:ext cx="4108450" cy="1276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 l="757" t="22440" r="2277"/>
          <a:stretch>
            <a:fillRect/>
          </a:stretch>
        </p:blipFill>
        <p:spPr bwMode="auto">
          <a:xfrm>
            <a:off x="0" y="1700213"/>
            <a:ext cx="12190413" cy="5156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65" name="CustomShape 1"/>
          <p:cNvSpPr/>
          <p:nvPr/>
        </p:nvSpPr>
        <p:spPr>
          <a:xfrm>
            <a:off x="838200" y="1825625"/>
            <a:ext cx="10514013" cy="43497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endParaRPr lang="ru-RU"/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создание условий для укрепления здоровья подрастающего поколения.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реконструирование на территории школы спортивной площадки для проведения спортивных соревнований ;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организация семейных спортивных праздников как средства укрепления семейных ценностей;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место для проведения уроков физической культуры, а также занятий спортивных секций.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938338" cy="12366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3012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914525" cy="10969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0663" cy="12557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79425" y="1268413"/>
            <a:ext cx="5400675" cy="31702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2900" indent="-342900">
              <a:defRPr/>
            </a:pPr>
            <a:endParaRPr lang="ru-RU"/>
          </a:p>
          <a:p>
            <a:pPr marL="342900" indent="-342900">
              <a:buClr>
                <a:srgbClr val="000000"/>
              </a:buClr>
              <a:buFont typeface="Wingdings" pitchFamily="2" charset="2"/>
              <a:buNone/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>
                <a:cs typeface="Arial" charset="0"/>
              </a:rPr>
              <a:t> *  Обустройство спортивно-игровой площадки;</a:t>
            </a:r>
          </a:p>
          <a:p>
            <a:pPr marL="342900" indent="-342900">
              <a:defRPr/>
            </a:pPr>
            <a:r>
              <a:rPr lang="ru-RU">
                <a:cs typeface="Arial" charset="0"/>
              </a:rPr>
              <a:t> *  Проведение спортивно-оздоровительных мероприятий для формирования здорового образа жизни и качественного досуга школьников и жителей села;</a:t>
            </a:r>
          </a:p>
          <a:p>
            <a:pPr marL="342900" indent="-342900">
              <a:defRPr/>
            </a:pPr>
            <a:r>
              <a:rPr lang="ru-RU">
                <a:cs typeface="Arial" charset="0"/>
              </a:rPr>
              <a:t> * Информирование местного населения о реализации проекта для наибольшего охвата населения занятиями спортом и ЗОЖ</a:t>
            </a:r>
          </a:p>
          <a:p>
            <a:pPr marL="342900" indent="-342900">
              <a:buClr>
                <a:srgbClr val="000000"/>
              </a:buClr>
              <a:buFont typeface="Wingdings" pitchFamily="2" charset="2"/>
              <a:buAutoNum type="arabicPeriod" startAt="3"/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260350"/>
            <a:ext cx="3873500" cy="1327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71" name="CustomShape 2"/>
          <p:cNvSpPr/>
          <p:nvPr/>
        </p:nvSpPr>
        <p:spPr>
          <a:xfrm>
            <a:off x="6672263" y="4221163"/>
            <a:ext cx="5305425" cy="638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623888" y="4652963"/>
            <a:ext cx="511175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4472C4"/>
                </a:solidFill>
                <a:cs typeface="DejaVu Sans"/>
              </a:rPr>
              <a:t>Целевые группы:</a:t>
            </a:r>
          </a:p>
          <a:p>
            <a:r>
              <a:rPr lang="ru-RU">
                <a:latin typeface="Times New Roman" pitchFamily="18" charset="0"/>
                <a:cs typeface="DejaVu Sans"/>
              </a:rPr>
              <a:t>* Дети и подростки от 0-14 лет;</a:t>
            </a:r>
          </a:p>
          <a:p>
            <a:r>
              <a:rPr lang="ru-RU">
                <a:latin typeface="Times New Roman" pitchFamily="18" charset="0"/>
                <a:cs typeface="DejaVu Sans"/>
              </a:rPr>
              <a:t> * Молодежь и студенты от 15-35 лет;</a:t>
            </a:r>
          </a:p>
          <a:p>
            <a:r>
              <a:rPr lang="ru-RU">
                <a:latin typeface="Times New Roman" pitchFamily="18" charset="0"/>
                <a:cs typeface="DejaVu Sans"/>
              </a:rPr>
              <a:t> * Местные жители;</a:t>
            </a:r>
          </a:p>
          <a:p>
            <a:r>
              <a:rPr lang="ru-RU">
                <a:latin typeface="Times New Roman" pitchFamily="18" charset="0"/>
                <a:cs typeface="DejaVu Sans"/>
              </a:rPr>
              <a:t> * Пенсионеры.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AutoShape 8" descr="20221220_14453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cs typeface="DejaVu Sans"/>
            </a:endParaRPr>
          </a:p>
        </p:txBody>
      </p:sp>
      <p:pic>
        <p:nvPicPr>
          <p:cNvPr id="4506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5800" y="1052513"/>
            <a:ext cx="6426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2566988" y="333375"/>
            <a:ext cx="7512050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" dirty="0">
                <a:solidFill>
                  <a:srgbClr val="548235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sz="4000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39788" y="1125538"/>
            <a:ext cx="10512425" cy="4244975"/>
          </a:xfrm>
          <a:prstGeom prst="rect">
            <a:avLst/>
          </a:prstGeom>
          <a:ln w="38160">
            <a:solidFill>
              <a:schemeClr val="accent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spc="-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spc="-1" dirty="0">
                <a:latin typeface="Times New Roman" pitchFamily="18" charset="0"/>
                <a:cs typeface="Times New Roman" pitchFamily="18" charset="0"/>
              </a:rPr>
              <a:t>Вызывает серьезное опасение ухудшение здоровья детей школьного возраста в России, наблюдаемое в последние годы. Это стало не только серьезной медицинской , но и острой социальной проблемой государства. Как свидетельствует статистика, ежегодно растет количество пропусков учебных занятий по болезни, рост подростковой преступности, алкоголизма и наркомании, увеличение количества курильщиков. Все это является общенациональной проблемой.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spc="-1" dirty="0">
                <a:latin typeface="Times New Roman" pitchFamily="18" charset="0"/>
                <a:cs typeface="Times New Roman" pitchFamily="18" charset="0"/>
              </a:rPr>
              <a:t>Реконструкция школьной спортивной площадки станет хорошим звеном в достижении спортивных результатов, обеспечит возможность сохранения здоровья за период обучения в школе, сформирует необходимые знания, умения и навыки по здоровому образу жизни, даст возможность школьникам реализовать свои потребности в занятиях любимым видом спорта в любое время года.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1" dirty="0"/>
              <a:t> </a:t>
            </a:r>
          </a:p>
        </p:txBody>
      </p:sp>
      <p:pic>
        <p:nvPicPr>
          <p:cNvPr id="47107" name="Рисунок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5013325"/>
            <a:ext cx="2711450" cy="15176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1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6088" y="5013325"/>
            <a:ext cx="2355850" cy="1454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728913" y="0"/>
            <a:ext cx="67341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cs typeface="DejaVu Sans"/>
              </a:rPr>
              <a:t/>
            </a:r>
            <a:br>
              <a:rPr lang="ru-RU">
                <a:cs typeface="DejaVu Sans"/>
              </a:rPr>
            </a:br>
            <a:endParaRPr lang="ru-RU"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3"/>
          <a:srcRect l="757" t="22440" r="2277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8130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5413" y="3927475"/>
            <a:ext cx="1947862" cy="12557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8131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778000" cy="11160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37488" y="2087563"/>
            <a:ext cx="4186237" cy="12954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89" name="CustomShape 1"/>
          <p:cNvSpPr/>
          <p:nvPr/>
        </p:nvSpPr>
        <p:spPr>
          <a:xfrm>
            <a:off x="263525" y="836613"/>
            <a:ext cx="11928475" cy="3498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Расчёт:</a:t>
            </a:r>
          </a:p>
          <a:p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Спортивное оборудование для игры в футбол и волейбол –100 000,00 рублей;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Брусья гимнастические и турники – 60 000, 00 рублей;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Скамейки для отдыха – 15 000 00,00 рублей;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Резиновое покрытие площадки – 200 000,00 рублей.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Итог:  375 000 рублей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828675" y="-554038"/>
            <a:ext cx="10514013" cy="3636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2"/>
          <p:cNvSpPr/>
          <p:nvPr/>
        </p:nvSpPr>
        <p:spPr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/>
          <a:srcRect l="757" t="22440" r="2277"/>
          <a:stretch>
            <a:fillRect/>
          </a:stretch>
        </p:blipFill>
        <p:spPr bwMode="auto">
          <a:xfrm>
            <a:off x="90488" y="1539875"/>
            <a:ext cx="12101512" cy="5156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93" name="CustomShape 3"/>
          <p:cNvSpPr/>
          <p:nvPr/>
        </p:nvSpPr>
        <p:spPr>
          <a:xfrm>
            <a:off x="227013" y="549275"/>
            <a:ext cx="11964987" cy="1663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9" b="1" spc="-1" dirty="0">
                <a:solidFill>
                  <a:srgbClr val="050505"/>
                </a:solidFill>
                <a:latin typeface="Times New Roman"/>
              </a:rPr>
              <a:t>Ожидаемые результаты: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09" spc="-1" dirty="0">
              <a:solidFill>
                <a:srgbClr val="050505"/>
              </a:solidFill>
              <a:latin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09" spc="-1" dirty="0"/>
          </a:p>
        </p:txBody>
      </p:sp>
      <p:sp>
        <p:nvSpPr>
          <p:cNvPr id="50181" name="Прямоугольник 5"/>
          <p:cNvSpPr>
            <a:spLocks noChangeArrowheads="1"/>
          </p:cNvSpPr>
          <p:nvPr/>
        </p:nvSpPr>
        <p:spPr bwMode="auto">
          <a:xfrm>
            <a:off x="479425" y="1341438"/>
            <a:ext cx="106568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создание новой спортивной площадки;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привлечение к повышению мотивации и регулярным занятиям физической культурой и спортом обучающихся;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улучшение состояния здоровья школьников за счет повышения доступности и качества занятий физической культурой и спортом для предупреждения заболеваний, поддержания высокой работоспособности;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повышение роли занятий физкультурой и спортом в деле профилактики правонарушений, преодоления распространения наркомании и алкоголизма;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cs typeface="DejaVu Sans"/>
              </a:rPr>
              <a:t/>
            </a:r>
            <a:br>
              <a:rPr lang="ru-RU">
                <a:cs typeface="DejaVu Sans"/>
              </a:rPr>
            </a:br>
            <a:endParaRPr lang="ru-RU">
              <a:cs typeface="DejaVu Sans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 noChangeArrowheads="1"/>
          </p:cNvPicPr>
          <p:nvPr/>
        </p:nvPicPr>
        <p:blipFill>
          <a:blip r:embed="rId3"/>
          <a:srcRect l="757" t="22440" r="2277"/>
          <a:stretch>
            <a:fillRect/>
          </a:stretch>
        </p:blipFill>
        <p:spPr bwMode="auto">
          <a:xfrm>
            <a:off x="0" y="1700213"/>
            <a:ext cx="12190413" cy="5156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51202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797050" cy="12557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51203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736725" cy="11858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0663" cy="15208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98" name="CustomShape 1"/>
          <p:cNvSpPr/>
          <p:nvPr/>
        </p:nvSpPr>
        <p:spPr>
          <a:xfrm>
            <a:off x="719138" y="2781300"/>
            <a:ext cx="10379075" cy="9223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spc="-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299</Words>
  <Application>Microsoft Office PowerPoint</Application>
  <PresentationFormat>Произвольный</PresentationFormat>
  <Paragraphs>50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DejaVu Sans</vt:lpstr>
      <vt:lpstr>Times New Roman</vt:lpstr>
      <vt:lpstr>Microsoft YaHei</vt:lpstr>
      <vt:lpstr>Wingdings</vt:lpstr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theworldgraffiti@yandex.ru</dc:creator>
  <dc:description/>
  <cp:lastModifiedBy>Windows User</cp:lastModifiedBy>
  <cp:revision>74</cp:revision>
  <dcterms:created xsi:type="dcterms:W3CDTF">2020-08-28T07:24:46Z</dcterms:created>
  <dcterms:modified xsi:type="dcterms:W3CDTF">2022-12-21T04:45:04Z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